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691800" cx="7559675"/>
  <p:notesSz cx="7559675" cy="10691800"/>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6" roundtripDataSignature="AMtx7mgBxtJQD7uxDcULSPxCFox0u3QZ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3" name="Google Shape;213;p10: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7" name="Google Shape;227;p11: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1" name="Google Shape;241;p12: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8" name="Google Shape;258;p13: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06cff27d0c_0_13:notes"/>
          <p:cNvSpPr/>
          <p:nvPr>
            <p:ph idx="2" type="sldImg"/>
          </p:nvPr>
        </p:nvSpPr>
        <p:spPr>
          <a:xfrm>
            <a:off x="2777930" y="801885"/>
            <a:ext cx="20046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306cff27d0c_0_13:notes"/>
          <p:cNvSpPr txBox="1"/>
          <p:nvPr>
            <p:ph idx="1" type="body"/>
          </p:nvPr>
        </p:nvSpPr>
        <p:spPr>
          <a:xfrm>
            <a:off x="755968" y="5078605"/>
            <a:ext cx="6047700" cy="4811400"/>
          </a:xfrm>
          <a:prstGeom prst="rect">
            <a:avLst/>
          </a:prstGeom>
          <a:noFill/>
          <a:ln>
            <a:noFill/>
          </a:ln>
        </p:spPr>
        <p:txBody>
          <a:bodyPr anchorCtr="0" anchor="t" bIns="102825" lIns="102825" spcFirstLastPara="1" rIns="102825" wrap="square" tIns="102825">
            <a:noAutofit/>
          </a:bodyPr>
          <a:lstStyle/>
          <a:p>
            <a:pPr indent="0" lvl="0" marL="0" rtl="0" algn="l">
              <a:lnSpc>
                <a:spcPct val="100000"/>
              </a:lnSpc>
              <a:spcBef>
                <a:spcPts val="0"/>
              </a:spcBef>
              <a:spcAft>
                <a:spcPts val="0"/>
              </a:spcAft>
              <a:buSzPts val="12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06cff27d0c_0_27:notes"/>
          <p:cNvSpPr/>
          <p:nvPr>
            <p:ph idx="2" type="sldImg"/>
          </p:nvPr>
        </p:nvSpPr>
        <p:spPr>
          <a:xfrm>
            <a:off x="2777930" y="801885"/>
            <a:ext cx="20046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306cff27d0c_0_27:notes"/>
          <p:cNvSpPr txBox="1"/>
          <p:nvPr>
            <p:ph idx="1" type="body"/>
          </p:nvPr>
        </p:nvSpPr>
        <p:spPr>
          <a:xfrm>
            <a:off x="755968" y="5078605"/>
            <a:ext cx="6047700" cy="4811400"/>
          </a:xfrm>
          <a:prstGeom prst="rect">
            <a:avLst/>
          </a:prstGeom>
          <a:noFill/>
          <a:ln>
            <a:noFill/>
          </a:ln>
        </p:spPr>
        <p:txBody>
          <a:bodyPr anchorCtr="0" anchor="t" bIns="102825" lIns="102825" spcFirstLastPara="1" rIns="102825" wrap="square" tIns="102825">
            <a:noAutofit/>
          </a:bodyPr>
          <a:lstStyle/>
          <a:p>
            <a:pPr indent="0" lvl="0" marL="0" rtl="0" algn="l">
              <a:lnSpc>
                <a:spcPct val="100000"/>
              </a:lnSpc>
              <a:spcBef>
                <a:spcPts val="0"/>
              </a:spcBef>
              <a:spcAft>
                <a:spcPts val="0"/>
              </a:spcAft>
              <a:buSzPts val="12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16fd7649a3_0_12: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16fd7649a3_0_12: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6" name="Google Shape;136;p5: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0" name="Google Shape;150;p6: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4" name="Google Shape;164;p7: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9" name="Google Shape;179;p8: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6" name="Google Shape;196;p9:notes"/>
          <p:cNvSpPr/>
          <p:nvPr>
            <p:ph idx="2" type="sldImg"/>
          </p:nvPr>
        </p:nvSpPr>
        <p:spPr>
          <a:xfrm>
            <a:off x="2362200" y="801688"/>
            <a:ext cx="2836863"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5"/>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5"/>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4"/>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5"/>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5"/>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7"/>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7"/>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8"/>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8"/>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19"/>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9"/>
          <p:cNvSpPr txBox="1"/>
          <p:nvPr>
            <p:ph idx="1" type="body"/>
          </p:nvPr>
        </p:nvSpPr>
        <p:spPr>
          <a:xfrm>
            <a:off x="520735" y="2621026"/>
            <a:ext cx="3198300" cy="1284599"/>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19"/>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9"/>
          <p:cNvSpPr txBox="1"/>
          <p:nvPr>
            <p:ph idx="3" type="body"/>
          </p:nvPr>
        </p:nvSpPr>
        <p:spPr>
          <a:xfrm>
            <a:off x="3827250" y="2621026"/>
            <a:ext cx="3213900" cy="1284599"/>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19"/>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2"/>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2"/>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2"/>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3"/>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3"/>
          <p:cNvSpPr/>
          <p:nvPr>
            <p:ph idx="2" type="pic"/>
          </p:nvPr>
        </p:nvSpPr>
        <p:spPr>
          <a:xfrm>
            <a:off x="3213985" y="1539450"/>
            <a:ext cx="3827100" cy="7598100"/>
          </a:xfrm>
          <a:prstGeom prst="rect">
            <a:avLst/>
          </a:prstGeom>
          <a:noFill/>
          <a:ln>
            <a:noFill/>
          </a:ln>
        </p:spPr>
      </p:sp>
      <p:sp>
        <p:nvSpPr>
          <p:cNvPr id="64" name="Google Shape;64;p23"/>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2.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10.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2.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4"/>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de-DE" sz="6000" u="none" cap="none" strike="noStrike">
                <a:solidFill>
                  <a:schemeClr val="lt1"/>
                </a:solidFill>
                <a:latin typeface="Calibri"/>
                <a:ea typeface="Calibri"/>
                <a:cs typeface="Calibri"/>
                <a:sym typeface="Calibri"/>
              </a:rPr>
              <a:t>OER</a:t>
            </a:r>
            <a:br>
              <a:rPr b="1" i="0" lang="de-DE" sz="6000" u="none" cap="none" strike="noStrike">
                <a:solidFill>
                  <a:schemeClr val="lt1"/>
                </a:solidFill>
                <a:latin typeface="Calibri"/>
                <a:ea typeface="Calibri"/>
                <a:cs typeface="Calibri"/>
                <a:sym typeface="Calibri"/>
              </a:rPr>
            </a:br>
            <a:r>
              <a:rPr b="0" i="0" lang="de-DE" sz="60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de-DE" sz="4600" u="none" cap="none" strike="noStrike">
                <a:solidFill>
                  <a:srgbClr val="004993"/>
                </a:solidFill>
                <a:latin typeface="Open Sans"/>
                <a:ea typeface="Open Sans"/>
                <a:cs typeface="Open Sans"/>
                <a:sym typeface="Open Sans"/>
              </a:rPr>
              <a:t>EIN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85057"/>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de-DE" sz="2600" u="none" cap="none" strike="noStrike">
                <a:solidFill>
                  <a:srgbClr val="004993"/>
                </a:solidFill>
                <a:latin typeface="Open Sans"/>
                <a:ea typeface="Open Sans"/>
                <a:cs typeface="Open Sans"/>
                <a:sym typeface="Open Sans"/>
              </a:rPr>
              <a:t>Nutzen Sie unsere Templates, um Offene Bildung zu fördern</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222" name="Google Shape;222;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223" name="Google Shape;223;p10"/>
          <p:cNvSpPr txBox="1"/>
          <p:nvPr/>
        </p:nvSpPr>
        <p:spPr>
          <a:xfrm>
            <a:off x="349125" y="4089250"/>
            <a:ext cx="5587500" cy="534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rgbClr val="FFFFFF"/>
                </a:solidFill>
                <a:latin typeface="Open Sans"/>
                <a:ea typeface="Open Sans"/>
                <a:cs typeface="Open Sans"/>
                <a:sym typeface="Open Sans"/>
              </a:rPr>
              <a:t>Vorteile für </a:t>
            </a:r>
            <a:r>
              <a:rPr b="1" i="0" lang="de-DE" sz="1800" u="none" cap="none" strike="noStrike">
                <a:solidFill>
                  <a:srgbClr val="34C3E0"/>
                </a:solidFill>
                <a:latin typeface="Open Sans"/>
                <a:ea typeface="Open Sans"/>
                <a:cs typeface="Open Sans"/>
                <a:sym typeface="Open Sans"/>
              </a:rPr>
              <a:t>Institutionen</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chemeClr val="lt1"/>
                </a:solidFill>
                <a:latin typeface="Open Sans"/>
                <a:ea typeface="Open Sans"/>
                <a:cs typeface="Open Sans"/>
                <a:sym typeface="Open Sans"/>
              </a:rPr>
              <a:t>Skaleneffekte</a:t>
            </a:r>
            <a:r>
              <a:rPr b="0" i="0" lang="de-DE" sz="1600" u="none" cap="none" strike="noStrike">
                <a:solidFill>
                  <a:schemeClr val="lt1"/>
                </a:solidFill>
                <a:latin typeface="Open Sans"/>
                <a:ea typeface="Open Sans"/>
                <a:cs typeface="Open Sans"/>
                <a:sym typeface="Open Sans"/>
              </a:rPr>
              <a:t>: Ressourcen, die sonst in den Kauf von Lehrbüchern fließen, können in die Technologie, die Verbesserung des Unterrichts oder den Schuldenabbau umgelenkt werden.</a:t>
            </a:r>
            <a:endParaRPr b="0"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chemeClr val="lt1"/>
                </a:solidFill>
                <a:latin typeface="Open Sans"/>
                <a:ea typeface="Open Sans"/>
                <a:cs typeface="Open Sans"/>
                <a:sym typeface="Open Sans"/>
              </a:rPr>
              <a:t>Entwicklung von Lehrkräften:</a:t>
            </a:r>
            <a:r>
              <a:rPr b="0" i="0" lang="de-DE" sz="1600" u="none" cap="none" strike="noStrike">
                <a:solidFill>
                  <a:schemeClr val="lt1"/>
                </a:solidFill>
                <a:latin typeface="Open Sans"/>
                <a:ea typeface="Open Sans"/>
                <a:cs typeface="Open Sans"/>
                <a:sym typeface="Open Sans"/>
              </a:rPr>
              <a:t> Der Zugang zu und die Nutzung von OER unterstützt das Peer-to-Peer-Lernen zwischen Lehrkräften verschiedener Einrichtungen.</a:t>
            </a:r>
            <a:endParaRPr b="0"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chemeClr val="lt1"/>
                </a:solidFill>
                <a:latin typeface="Open Sans"/>
                <a:ea typeface="Open Sans"/>
                <a:cs typeface="Open Sans"/>
                <a:sym typeface="Open Sans"/>
              </a:rPr>
              <a:t>Öffentliche Investitionen optimal nutzen: </a:t>
            </a:r>
            <a:r>
              <a:rPr b="0" i="0" lang="de-DE" sz="1600" u="none" cap="none" strike="noStrike">
                <a:solidFill>
                  <a:schemeClr val="lt1"/>
                </a:solidFill>
                <a:latin typeface="Open Sans"/>
                <a:ea typeface="Open Sans"/>
                <a:cs typeface="Open Sans"/>
                <a:sym typeface="Open Sans"/>
              </a:rPr>
              <a:t>Die aus öffentlichen Mitteln stammenden Ressourcen werden zur Schaffung von öffentlichem Wissen genutzt.</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chemeClr val="lt1"/>
                </a:solidFill>
                <a:latin typeface="Open Sans"/>
                <a:ea typeface="Open Sans"/>
                <a:cs typeface="Open Sans"/>
                <a:sym typeface="Open Sans"/>
              </a:rPr>
              <a:t>Eigenwerbung machen</a:t>
            </a:r>
            <a:r>
              <a:rPr b="0" i="0" lang="de-DE" sz="1600" u="none" cap="none" strike="noStrike">
                <a:solidFill>
                  <a:schemeClr val="lt1"/>
                </a:solidFill>
                <a:latin typeface="Open Sans"/>
                <a:ea typeface="Open Sans"/>
                <a:cs typeface="Open Sans"/>
                <a:sym typeface="Open Sans"/>
              </a:rPr>
              <a:t>: das Image der Einrichtung kann in hohem Maße von den geteilten und wiederverwendeten hochwertigen OER profitieren.</a:t>
            </a:r>
            <a:endParaRPr b="0"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chemeClr val="lt1"/>
                </a:solidFill>
                <a:latin typeface="Open Sans"/>
                <a:ea typeface="Open Sans"/>
                <a:cs typeface="Open Sans"/>
                <a:sym typeface="Open Sans"/>
              </a:rPr>
              <a:t>Internationale Zusammenarbeit</a:t>
            </a:r>
            <a:r>
              <a:rPr b="0" i="0" lang="de-DE" sz="1600" u="none" cap="none" strike="noStrike">
                <a:solidFill>
                  <a:schemeClr val="lt1"/>
                </a:solidFill>
                <a:latin typeface="Open Sans"/>
                <a:ea typeface="Open Sans"/>
                <a:cs typeface="Open Sans"/>
                <a:sym typeface="Open Sans"/>
              </a:rPr>
              <a:t>: Die Arbeit mit OER erhöht die Sichtbarkeit der Institution und verbessert ihren Ruf auf internationaler Ebene.</a:t>
            </a:r>
            <a:endParaRPr b="0" i="0" sz="1600" u="none" cap="none" strike="noStrike">
              <a:solidFill>
                <a:schemeClr val="lt1"/>
              </a:solidFill>
              <a:latin typeface="Open Sans"/>
              <a:ea typeface="Open Sans"/>
              <a:cs typeface="Open Sans"/>
              <a:sym typeface="Open Sans"/>
            </a:endParaRPr>
          </a:p>
        </p:txBody>
      </p:sp>
      <p:sp>
        <p:nvSpPr>
          <p:cNvPr id="224" name="Google Shape;224;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236" name="Google Shape;236;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237" name="Google Shape;237;p11"/>
          <p:cNvSpPr txBox="1"/>
          <p:nvPr/>
        </p:nvSpPr>
        <p:spPr>
          <a:xfrm>
            <a:off x="501325" y="4282425"/>
            <a:ext cx="5122800" cy="38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rgbClr val="FFFFFF"/>
                </a:solidFill>
                <a:latin typeface="Open Sans"/>
                <a:ea typeface="Open Sans"/>
                <a:cs typeface="Open Sans"/>
                <a:sym typeface="Open Sans"/>
              </a:rPr>
              <a:t>Vorteile für </a:t>
            </a:r>
            <a:r>
              <a:rPr b="1" i="0" lang="de-DE" sz="1800" u="none" cap="none" strike="noStrike">
                <a:solidFill>
                  <a:srgbClr val="34C3E0"/>
                </a:solidFill>
                <a:latin typeface="Open Sans"/>
                <a:ea typeface="Open Sans"/>
                <a:cs typeface="Open Sans"/>
                <a:sym typeface="Open Sans"/>
              </a:rPr>
              <a:t>Institutionen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500"/>
              <a:buFont typeface="Arial"/>
              <a:buNone/>
            </a:pPr>
            <a:r>
              <a:rPr b="1" i="0" lang="de-DE" sz="1600" u="none" cap="none" strike="noStrike">
                <a:solidFill>
                  <a:schemeClr val="lt1"/>
                </a:solidFill>
                <a:latin typeface="Open Sans"/>
                <a:ea typeface="Open Sans"/>
                <a:cs typeface="Open Sans"/>
                <a:sym typeface="Open Sans"/>
              </a:rPr>
              <a:t>Neue Studierende gewinnen:</a:t>
            </a:r>
            <a:r>
              <a:rPr b="0" i="0" lang="de-DE" sz="1600" u="none" cap="none" strike="noStrike">
                <a:solidFill>
                  <a:schemeClr val="lt1"/>
                </a:solidFill>
                <a:latin typeface="Open Sans"/>
                <a:ea typeface="Open Sans"/>
                <a:cs typeface="Open Sans"/>
                <a:sym typeface="Open Sans"/>
              </a:rPr>
              <a:t> Die Nutzung von OER erhöht die Beteiligung an der Hochschulbildung, indem sie nicht-traditionell Lernenden den Zugang ermöglicht. Diese treffen ihre Wahl auf Grundlage der Qualität des angebotenen Bildungsmaterials.</a:t>
            </a:r>
            <a:endParaRPr b="0" i="0" sz="15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500"/>
              <a:buFont typeface="Arial"/>
              <a:buNone/>
            </a:pPr>
            <a:r>
              <a:t/>
            </a:r>
            <a:endParaRPr b="0" i="0" sz="1600" u="none" cap="none" strike="noStrike">
              <a:solidFill>
                <a:schemeClr val="lt1"/>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500"/>
              <a:buFont typeface="Arial"/>
              <a:buNone/>
            </a:pPr>
            <a:r>
              <a:rPr b="1" i="0" lang="de-DE" sz="1600" u="none" cap="none" strike="noStrike">
                <a:solidFill>
                  <a:schemeClr val="lt1"/>
                </a:solidFill>
                <a:latin typeface="Open Sans"/>
                <a:ea typeface="Open Sans"/>
                <a:cs typeface="Open Sans"/>
                <a:sym typeface="Open Sans"/>
              </a:rPr>
              <a:t>Kontakt zu Alumni</a:t>
            </a:r>
            <a:r>
              <a:rPr b="0" i="0" lang="de-DE" sz="1600" u="none" cap="none" strike="noStrike">
                <a:solidFill>
                  <a:schemeClr val="lt1"/>
                </a:solidFill>
                <a:latin typeface="Open Sans"/>
                <a:ea typeface="Open Sans"/>
                <a:cs typeface="Open Sans"/>
                <a:sym typeface="Open Sans"/>
              </a:rPr>
              <a:t>: </a:t>
            </a:r>
            <a:r>
              <a:rPr b="0" i="0" lang="de-DE" sz="1700" u="none" cap="none" strike="noStrike">
                <a:solidFill>
                  <a:schemeClr val="lt1"/>
                </a:solidFill>
                <a:latin typeface="Open Sans"/>
                <a:ea typeface="Open Sans"/>
                <a:cs typeface="Open Sans"/>
                <a:sym typeface="Open Sans"/>
              </a:rPr>
              <a:t>Das Angebot qualitativ hochwertiger OER für Alumni hilft der Einrichtung, die Verbindung zu ihnen aufrechtzuerhalten</a:t>
            </a:r>
            <a:r>
              <a:rPr b="0" i="0" lang="de-DE" sz="1600" u="none" cap="none" strike="noStrike">
                <a:solidFill>
                  <a:schemeClr val="lt1"/>
                </a:solidFill>
                <a:latin typeface="Open Sans"/>
                <a:ea typeface="Open Sans"/>
                <a:cs typeface="Open Sans"/>
                <a:sym typeface="Open Sans"/>
              </a:rPr>
              <a:t>.</a:t>
            </a:r>
            <a:endParaRPr b="1" i="0" sz="1600" u="none" cap="none" strike="noStrike">
              <a:solidFill>
                <a:schemeClr val="lt1"/>
              </a:solidFill>
              <a:latin typeface="Open Sans"/>
              <a:ea typeface="Open Sans"/>
              <a:cs typeface="Open Sans"/>
              <a:sym typeface="Open Sans"/>
            </a:endParaRPr>
          </a:p>
        </p:txBody>
      </p:sp>
      <p:sp>
        <p:nvSpPr>
          <p:cNvPr id="238" name="Google Shape;238;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2593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914075" y="4052175"/>
            <a:ext cx="53751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de-DE" sz="1800" u="none" cap="none" strike="noStrike">
                <a:solidFill>
                  <a:srgbClr val="34C3E0"/>
                </a:solidFill>
                <a:latin typeface="Open Sans"/>
                <a:ea typeface="Open Sans"/>
                <a:cs typeface="Open Sans"/>
                <a:sym typeface="Open Sans"/>
              </a:rPr>
              <a:t>Vorteile für</a:t>
            </a:r>
            <a:r>
              <a:rPr b="1" i="0" lang="de-DE" sz="1800" u="none" cap="none" strike="noStrike">
                <a:solidFill>
                  <a:schemeClr val="lt1"/>
                </a:solidFill>
                <a:latin typeface="Open Sans"/>
                <a:ea typeface="Open Sans"/>
                <a:cs typeface="Open Sans"/>
                <a:sym typeface="Open Sans"/>
              </a:rPr>
              <a:t> </a:t>
            </a:r>
            <a:r>
              <a:rPr b="1" i="0" lang="de-DE" sz="1800" u="none" cap="none" strike="noStrike">
                <a:solidFill>
                  <a:srgbClr val="004993"/>
                </a:solidFill>
                <a:latin typeface="Open Sans"/>
                <a:ea typeface="Open Sans"/>
                <a:cs typeface="Open Sans"/>
                <a:sym typeface="Open Sans"/>
              </a:rPr>
              <a:t>alle</a:t>
            </a:r>
            <a:endParaRPr b="1" i="0" sz="1500" u="none" cap="none" strike="noStrike">
              <a:solidFill>
                <a:srgbClr val="004993"/>
              </a:solidFill>
              <a:latin typeface="Open Sans"/>
              <a:ea typeface="Open Sans"/>
              <a:cs typeface="Open Sans"/>
              <a:sym typeface="Open Sans"/>
            </a:endParaRPr>
          </a:p>
        </p:txBody>
      </p:sp>
      <p:sp>
        <p:nvSpPr>
          <p:cNvPr id="252" name="Google Shape;252;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253" name="Google Shape;253;p12"/>
          <p:cNvSpPr/>
          <p:nvPr/>
        </p:nvSpPr>
        <p:spPr>
          <a:xfrm>
            <a:off x="-10823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2"/>
          <p:cNvSpPr txBox="1"/>
          <p:nvPr/>
        </p:nvSpPr>
        <p:spPr>
          <a:xfrm>
            <a:off x="1888950" y="4445200"/>
            <a:ext cx="5375100" cy="523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de-DE" u="none" cap="none" strike="noStrike">
                <a:solidFill>
                  <a:srgbClr val="004993"/>
                </a:solidFill>
                <a:latin typeface="Open Sans"/>
                <a:ea typeface="Open Sans"/>
                <a:cs typeface="Open Sans"/>
                <a:sym typeface="Open Sans"/>
              </a:rPr>
              <a:t>Informationen freigeben: </a:t>
            </a:r>
            <a:r>
              <a:rPr b="0" i="0" lang="de-DE" sz="1500" u="none" cap="none" strike="noStrike">
                <a:solidFill>
                  <a:srgbClr val="004993"/>
                </a:solidFill>
                <a:latin typeface="Open Sans"/>
                <a:ea typeface="Open Sans"/>
                <a:cs typeface="Open Sans"/>
                <a:sym typeface="Open Sans"/>
              </a:rPr>
              <a:t>Durch die Freigabe von Materialien kann Wissen für alle zugänglich gemacht werden</a:t>
            </a:r>
            <a:r>
              <a:rPr b="0" i="0" lang="de-DE" u="none" cap="none" strike="noStrike">
                <a:solidFill>
                  <a:srgbClr val="004993"/>
                </a:solidFill>
                <a:latin typeface="Open Sans"/>
                <a:ea typeface="Open Sans"/>
                <a:cs typeface="Open Sans"/>
                <a:sym typeface="Open Sans"/>
              </a:rPr>
              <a:t>.</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de-DE" u="none" cap="none" strike="noStrike">
                <a:solidFill>
                  <a:srgbClr val="004993"/>
                </a:solidFill>
                <a:latin typeface="Open Sans"/>
                <a:ea typeface="Open Sans"/>
                <a:cs typeface="Open Sans"/>
                <a:sym typeface="Open Sans"/>
              </a:rPr>
              <a:t>Wissen weitergeben</a:t>
            </a:r>
            <a:r>
              <a:rPr b="0" i="0" lang="de-DE" u="none" cap="none" strike="noStrike">
                <a:solidFill>
                  <a:srgbClr val="004993"/>
                </a:solidFill>
                <a:latin typeface="Open Sans"/>
                <a:ea typeface="Open Sans"/>
                <a:cs typeface="Open Sans"/>
                <a:sym typeface="Open Sans"/>
              </a:rPr>
              <a:t>: </a:t>
            </a:r>
            <a:r>
              <a:rPr b="0" i="0" lang="de-DE" sz="1500" u="none" cap="none" strike="noStrike">
                <a:solidFill>
                  <a:srgbClr val="004993"/>
                </a:solidFill>
                <a:latin typeface="Open Sans"/>
                <a:ea typeface="Open Sans"/>
                <a:cs typeface="Open Sans"/>
                <a:sym typeface="Open Sans"/>
              </a:rPr>
              <a:t>Bildungsressourcen, die mit öffentlichen Steuergeldern erstellt wurden, stehen der Öffentlichkeit zur Verfügung</a:t>
            </a:r>
            <a:r>
              <a:rPr b="0" i="0" lang="de-DE" u="none" cap="none" strike="noStrike">
                <a:solidFill>
                  <a:srgbClr val="004993"/>
                </a:solidFill>
                <a:latin typeface="Open Sans"/>
                <a:ea typeface="Open Sans"/>
                <a:cs typeface="Open Sans"/>
                <a:sym typeface="Open Sans"/>
              </a:rPr>
              <a:t>.</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de-DE" u="none" cap="none" strike="noStrike">
                <a:solidFill>
                  <a:srgbClr val="004993"/>
                </a:solidFill>
                <a:latin typeface="Open Sans"/>
                <a:ea typeface="Open Sans"/>
                <a:cs typeface="Open Sans"/>
                <a:sym typeface="Open Sans"/>
              </a:rPr>
              <a:t>Lebenslanges Lernen: </a:t>
            </a:r>
            <a:r>
              <a:rPr b="0" i="0" lang="de-DE" u="none" cap="none" strike="noStrike">
                <a:solidFill>
                  <a:srgbClr val="004993"/>
                </a:solidFill>
                <a:latin typeface="Open Sans"/>
                <a:ea typeface="Open Sans"/>
                <a:cs typeface="Open Sans"/>
                <a:sym typeface="Open Sans"/>
              </a:rPr>
              <a:t>Lernen ist für alle erschwinglicher und überbrückt die Kluft zwischen formalen, informellen und nicht-formalen Lernmöglichkeiten.</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de-DE" u="none" cap="none" strike="noStrike">
                <a:solidFill>
                  <a:srgbClr val="004993"/>
                </a:solidFill>
                <a:latin typeface="Open Sans"/>
                <a:ea typeface="Open Sans"/>
                <a:cs typeface="Open Sans"/>
                <a:sym typeface="Open Sans"/>
              </a:rPr>
              <a:t>Chancengleichheit</a:t>
            </a:r>
            <a:r>
              <a:rPr b="0" i="0" lang="de-DE" u="none" cap="none" strike="noStrike">
                <a:solidFill>
                  <a:srgbClr val="004993"/>
                </a:solidFill>
                <a:latin typeface="Open Sans"/>
                <a:ea typeface="Open Sans"/>
                <a:cs typeface="Open Sans"/>
                <a:sym typeface="Open Sans"/>
              </a:rPr>
              <a:t>: </a:t>
            </a:r>
            <a:r>
              <a:rPr b="0" i="0" lang="de-DE" sz="1500" u="none" cap="none" strike="noStrike">
                <a:solidFill>
                  <a:srgbClr val="004993"/>
                </a:solidFill>
                <a:latin typeface="Open Sans"/>
                <a:ea typeface="Open Sans"/>
                <a:cs typeface="Open Sans"/>
                <a:sym typeface="Open Sans"/>
              </a:rPr>
              <a:t>Kostenlose Online-Ressourcen ermöglichen allen Menschen das gleiche hochwertige Wissen</a:t>
            </a:r>
            <a:r>
              <a:rPr b="0" i="0" lang="de-DE" u="none" cap="none" strike="noStrike">
                <a:solidFill>
                  <a:srgbClr val="004993"/>
                </a:solidFill>
                <a:latin typeface="Open Sans"/>
                <a:ea typeface="Open Sans"/>
                <a:cs typeface="Open Sans"/>
                <a:sym typeface="Open Sans"/>
              </a:rPr>
              <a:t>.</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DE" u="none" cap="none" strike="noStrike">
                <a:solidFill>
                  <a:srgbClr val="004993"/>
                </a:solidFill>
                <a:latin typeface="Open Sans"/>
                <a:ea typeface="Open Sans"/>
                <a:cs typeface="Open Sans"/>
                <a:sym typeface="Open Sans"/>
              </a:rPr>
              <a:t>Vielfalt und Inklusion</a:t>
            </a:r>
            <a:r>
              <a:rPr b="0" i="0" lang="de-DE" u="none" cap="none" strike="noStrike">
                <a:solidFill>
                  <a:srgbClr val="004993"/>
                </a:solidFill>
                <a:latin typeface="Open Sans"/>
                <a:ea typeface="Open Sans"/>
                <a:cs typeface="Open Sans"/>
                <a:sym typeface="Open Sans"/>
              </a:rPr>
              <a:t>: OER-Materialien, die über das Internet leicht zugänglich sind, sind ein großartiges Instrument, um verschiedene Standpunkte zu entdecken und sich mit ihnen vertraut zu machen.</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de-DE" u="none" cap="none" strike="noStrike">
                <a:solidFill>
                  <a:srgbClr val="004993"/>
                </a:solidFill>
                <a:latin typeface="Open Sans"/>
                <a:ea typeface="Open Sans"/>
                <a:cs typeface="Open Sans"/>
                <a:sym typeface="Open Sans"/>
              </a:rPr>
              <a:t>Citizen Science:</a:t>
            </a:r>
            <a:r>
              <a:rPr b="0" i="0" lang="de-DE" u="none" cap="none" strike="noStrike">
                <a:solidFill>
                  <a:srgbClr val="004993"/>
                </a:solidFill>
                <a:latin typeface="Open Sans"/>
                <a:ea typeface="Open Sans"/>
                <a:cs typeface="Open Sans"/>
                <a:sym typeface="Open Sans"/>
              </a:rPr>
              <a:t> </a:t>
            </a:r>
            <a:r>
              <a:rPr b="0" i="0" lang="de-DE" sz="1500" u="none" cap="none" strike="noStrike">
                <a:solidFill>
                  <a:srgbClr val="004993"/>
                </a:solidFill>
                <a:latin typeface="Open Sans"/>
                <a:ea typeface="Open Sans"/>
                <a:cs typeface="Open Sans"/>
                <a:sym typeface="Open Sans"/>
              </a:rPr>
              <a:t>Wissen kann von jedem geschaffen werden, und die Verfügbarkeit von Materialien macht es möglich, Wissen fortwährend zu erweitern</a:t>
            </a:r>
            <a:r>
              <a:rPr b="0" i="0" lang="de-DE" u="none" cap="none" strike="noStrike">
                <a:solidFill>
                  <a:srgbClr val="004993"/>
                </a:solidFill>
                <a:latin typeface="Open Sans"/>
                <a:ea typeface="Open Sans"/>
                <a:cs typeface="Open Sans"/>
                <a:sym typeface="Open Sans"/>
              </a:rPr>
              <a:t>.</a:t>
            </a:r>
            <a:endParaRPr b="1" i="0" u="none" cap="none" strike="noStrike">
              <a:solidFill>
                <a:srgbClr val="004993"/>
              </a:solidFill>
              <a:latin typeface="Open Sans"/>
              <a:ea typeface="Open Sans"/>
              <a:cs typeface="Open Sans"/>
              <a:sym typeface="Open Sans"/>
            </a:endParaRPr>
          </a:p>
        </p:txBody>
      </p:sp>
      <p:sp>
        <p:nvSpPr>
          <p:cNvPr id="255" name="Google Shape;255;p12"/>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2067600" y="4590350"/>
            <a:ext cx="53751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de-DE" sz="1800" u="none" cap="none" strike="noStrike">
                <a:solidFill>
                  <a:srgbClr val="34C3E0"/>
                </a:solidFill>
                <a:latin typeface="Open Sans"/>
                <a:ea typeface="Open Sans"/>
                <a:cs typeface="Open Sans"/>
                <a:sym typeface="Open Sans"/>
              </a:rPr>
              <a:t>Vorteile für</a:t>
            </a:r>
            <a:r>
              <a:rPr b="1" i="0" lang="de-DE" sz="1800" u="none" cap="none" strike="noStrike">
                <a:solidFill>
                  <a:schemeClr val="lt1"/>
                </a:solidFill>
                <a:latin typeface="Open Sans"/>
                <a:ea typeface="Open Sans"/>
                <a:cs typeface="Open Sans"/>
                <a:sym typeface="Open Sans"/>
              </a:rPr>
              <a:t> </a:t>
            </a:r>
            <a:r>
              <a:rPr b="1" i="0" lang="de-DE" sz="1800" u="none" cap="none" strike="noStrike">
                <a:solidFill>
                  <a:srgbClr val="004993"/>
                </a:solidFill>
                <a:latin typeface="Open Sans"/>
                <a:ea typeface="Open Sans"/>
                <a:cs typeface="Open Sans"/>
                <a:sym typeface="Open Sans"/>
              </a:rPr>
              <a:t>alle</a:t>
            </a:r>
            <a:endParaRPr b="1" i="0" sz="1500" u="none" cap="none" strike="noStrike">
              <a:solidFill>
                <a:srgbClr val="004993"/>
              </a:solidFill>
              <a:latin typeface="Open Sans"/>
              <a:ea typeface="Open Sans"/>
              <a:cs typeface="Open Sans"/>
              <a:sym typeface="Open Sans"/>
            </a:endParaRPr>
          </a:p>
        </p:txBody>
      </p:sp>
      <p:sp>
        <p:nvSpPr>
          <p:cNvPr id="269" name="Google Shape;269;p13"/>
          <p:cNvSpPr txBox="1"/>
          <p:nvPr/>
        </p:nvSpPr>
        <p:spPr>
          <a:xfrm>
            <a:off x="2065000" y="5341100"/>
            <a:ext cx="4632000" cy="3070800"/>
          </a:xfrm>
          <a:prstGeom prst="rect">
            <a:avLst/>
          </a:prstGeom>
          <a:noFill/>
          <a:ln>
            <a:noFill/>
          </a:ln>
        </p:spPr>
        <p:txBody>
          <a:bodyPr anchorCtr="0" anchor="t" bIns="91425" lIns="91425" spcFirstLastPara="1" rIns="91425" wrap="square" tIns="91425">
            <a:spAutoFit/>
          </a:bodyPr>
          <a:lstStyle/>
          <a:p>
            <a:pPr indent="0" lvl="0" marL="0" marR="0" rtl="0" algn="l">
              <a:lnSpc>
                <a:spcPct val="114999"/>
              </a:lnSpc>
              <a:spcBef>
                <a:spcPts val="0"/>
              </a:spcBef>
              <a:spcAft>
                <a:spcPts val="0"/>
              </a:spcAft>
              <a:buClr>
                <a:srgbClr val="000000"/>
              </a:buClr>
              <a:buSzPts val="1500"/>
              <a:buFont typeface="Arial"/>
              <a:buNone/>
            </a:pPr>
            <a:r>
              <a:rPr b="1" i="0" lang="de-DE" sz="1500" u="none" cap="none" strike="noStrike">
                <a:solidFill>
                  <a:srgbClr val="004993"/>
                </a:solidFill>
                <a:latin typeface="Open Sans"/>
                <a:ea typeface="Open Sans"/>
                <a:cs typeface="Open Sans"/>
                <a:sym typeface="Open Sans"/>
              </a:rPr>
              <a:t>Qualität verbessern: </a:t>
            </a:r>
            <a:r>
              <a:rPr b="0" i="0" lang="de-DE" sz="1500" u="none" cap="none" strike="noStrike">
                <a:solidFill>
                  <a:srgbClr val="004993"/>
                </a:solidFill>
                <a:latin typeface="Open Sans"/>
                <a:ea typeface="Open Sans"/>
                <a:cs typeface="Open Sans"/>
                <a:sym typeface="Open Sans"/>
              </a:rPr>
              <a:t>Alle können die Qualitätsverbesserung von OER unterstützen, indem sie einfach Fragen stellen. Kein Zugang bedeutet keine Fragen, keine Fragen bedeuten keine Zweifel, keine Zweifel bedeuten keine Verbesserung.</a:t>
            </a:r>
            <a:endParaRPr b="0" i="0" sz="15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500"/>
              <a:buFont typeface="Arial"/>
              <a:buNone/>
            </a:pPr>
            <a:r>
              <a:rPr b="1" i="0" lang="de-DE" sz="1500" u="none" cap="none" strike="noStrike">
                <a:solidFill>
                  <a:srgbClr val="004993"/>
                </a:solidFill>
                <a:latin typeface="Open Sans"/>
                <a:ea typeface="Open Sans"/>
                <a:cs typeface="Open Sans"/>
                <a:sym typeface="Open Sans"/>
              </a:rPr>
              <a:t>Grenzen überwinden: </a:t>
            </a:r>
            <a:r>
              <a:rPr b="0" i="0" lang="de-DE" sz="1500" u="none" cap="none" strike="noStrike">
                <a:solidFill>
                  <a:srgbClr val="004993"/>
                </a:solidFill>
                <a:latin typeface="Open Sans"/>
                <a:ea typeface="Open Sans"/>
                <a:cs typeface="Open Sans"/>
                <a:sym typeface="Open Sans"/>
              </a:rPr>
              <a:t>OER sind eine wunderbare Möglichkeit, Wissen über Grenzen hinweg auszutauschen und so Anpassungen zu ermöglichen, die wirklich lokal funktionieren.</a:t>
            </a:r>
            <a:endParaRPr b="0" i="0" sz="1500" u="none" cap="none" strike="noStrike">
              <a:solidFill>
                <a:srgbClr val="004993"/>
              </a:solidFill>
              <a:latin typeface="Open Sans"/>
              <a:ea typeface="Open Sans"/>
              <a:cs typeface="Open Sans"/>
              <a:sym typeface="Open Sans"/>
            </a:endParaRPr>
          </a:p>
        </p:txBody>
      </p:sp>
      <p:sp>
        <p:nvSpPr>
          <p:cNvPr id="270" name="Google Shape;270;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a:t>
            </a:r>
            <a:endParaRPr b="0" i="0" sz="1700" u="none" cap="none" strike="noStrike">
              <a:solidFill>
                <a:srgbClr val="000000"/>
              </a:solidFill>
              <a:latin typeface="Open Sans"/>
              <a:ea typeface="Open Sans"/>
              <a:cs typeface="Open Sans"/>
              <a:sym typeface="Open Sans"/>
            </a:endParaRPr>
          </a:p>
        </p:txBody>
      </p:sp>
      <p:sp>
        <p:nvSpPr>
          <p:cNvPr id="271" name="Google Shape;271;p13"/>
          <p:cNvSpPr/>
          <p:nvPr/>
        </p:nvSpPr>
        <p:spPr>
          <a:xfrm>
            <a:off x="-11220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1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06cff27d0c_0_13"/>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306cff27d0c_0_13"/>
          <p:cNvSpPr/>
          <p:nvPr/>
        </p:nvSpPr>
        <p:spPr>
          <a:xfrm>
            <a:off x="182325" y="3295475"/>
            <a:ext cx="7228200" cy="63984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306cff27d0c_0_13"/>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306cff27d0c_0_13"/>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306cff27d0c_0_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306cff27d0c_0_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306cff27d0c_0_13"/>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4"/>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306cff27d0c_0_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are learning, teaching and research materials in </a:t>
            </a:r>
            <a:r>
              <a:rPr b="1" i="0" lang="de-DE" sz="1400" u="none" cap="none" strike="noStrike">
                <a:solidFill>
                  <a:srgbClr val="004993"/>
                </a:solidFill>
                <a:latin typeface="Open Sans"/>
                <a:ea typeface="Open Sans"/>
                <a:cs typeface="Open Sans"/>
                <a:sym typeface="Open Sans"/>
              </a:rPr>
              <a:t>any format and medium</a:t>
            </a:r>
            <a:r>
              <a:rPr b="0" i="0" lang="de-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de-DE" sz="1400" u="none" cap="none" strike="noStrike">
                <a:solidFill>
                  <a:srgbClr val="004993"/>
                </a:solidFill>
                <a:latin typeface="Open Sans"/>
                <a:ea typeface="Open Sans"/>
                <a:cs typeface="Open Sans"/>
                <a:sym typeface="Open Sans"/>
              </a:rPr>
              <a:t>open license</a:t>
            </a:r>
            <a:r>
              <a:rPr b="0" i="0" lang="de-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306cff27d0c_0_13"/>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306cff27d0c_0_13"/>
          <p:cNvSpPr txBox="1"/>
          <p:nvPr/>
        </p:nvSpPr>
        <p:spPr>
          <a:xfrm>
            <a:off x="1414375" y="3748000"/>
            <a:ext cx="5996100" cy="598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de-DE" sz="1200">
                <a:solidFill>
                  <a:srgbClr val="004993"/>
                </a:solidFill>
                <a:latin typeface="Open Sans"/>
                <a:ea typeface="Open Sans"/>
                <a:cs typeface="Open Sans"/>
                <a:sym typeface="Open Sans"/>
              </a:rPr>
              <a:t>Unterstützung der beruflichen Entwicklung: </a:t>
            </a:r>
            <a:r>
              <a:rPr lang="de-DE" sz="1200">
                <a:solidFill>
                  <a:srgbClr val="004993"/>
                </a:solidFill>
                <a:latin typeface="Open Sans"/>
                <a:ea typeface="Open Sans"/>
                <a:cs typeface="Open Sans"/>
                <a:sym typeface="Open Sans"/>
              </a:rPr>
              <a:t>Die Beschäftigung mit OER und OE auf bibliothekarischer, institutioneller, nationaler oder internationaler Ebene kann als Gelegenheit zur beruflichen Entwicklung und zum Wachstum außerhalb der "traditionellen" oder etablierten Fachgebiete (z. B. Sammlungsbildung, Metadaten usw.) genutzt werden.</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de-DE" sz="1200">
                <a:solidFill>
                  <a:srgbClr val="004993"/>
                </a:solidFill>
                <a:latin typeface="Open Sans"/>
                <a:ea typeface="Open Sans"/>
                <a:cs typeface="Open Sans"/>
                <a:sym typeface="Open Sans"/>
              </a:rPr>
              <a:t>Anerkennung als geschätzte Partner/innen: </a:t>
            </a:r>
            <a:r>
              <a:rPr lang="de-DE" sz="1200">
                <a:solidFill>
                  <a:srgbClr val="004993"/>
                </a:solidFill>
                <a:latin typeface="Open Sans"/>
                <a:ea typeface="Open Sans"/>
                <a:cs typeface="Open Sans"/>
                <a:sym typeface="Open Sans"/>
              </a:rPr>
              <a:t>Dank ihres Fachwissens über offene Pädagogik und offene Lizenzen werden Bibliothekar/innen von Pädagog/innen und Forscher/innen als vertrauenswürdige Partner/innen bei der Suche, Anpassung und Erstellung zuverlässiger Bildungsressourcen anerkannt.</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de-DE" sz="1200">
                <a:solidFill>
                  <a:srgbClr val="004993"/>
                </a:solidFill>
                <a:latin typeface="Open Sans"/>
                <a:ea typeface="Open Sans"/>
                <a:cs typeface="Open Sans"/>
                <a:sym typeface="Open Sans"/>
              </a:rPr>
              <a:t>Entwickelung von Synergien mit Open Science: </a:t>
            </a:r>
            <a:r>
              <a:rPr lang="de-DE" sz="1200">
                <a:solidFill>
                  <a:srgbClr val="004993"/>
                </a:solidFill>
                <a:latin typeface="Open Sans"/>
                <a:ea typeface="Open Sans"/>
                <a:cs typeface="Open Sans"/>
                <a:sym typeface="Open Sans"/>
              </a:rPr>
              <a:t>Offene Wissenschaft (Open Science) und Offene Bildung (Open Education) sind oft getrennt und das Wissen dazu liegt bei unterschiedlichen Fachleuten. Bibliothekar/innen können diese beiden Bereiche mit einem ganzheitlicheren Open-Ansatz verbinden und so eine offene Kultur innerhalb der Institution/akademischen Gemeinschaft fördern.</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de-DE" sz="1200">
                <a:solidFill>
                  <a:srgbClr val="004993"/>
                </a:solidFill>
                <a:latin typeface="Open Sans"/>
                <a:ea typeface="Open Sans"/>
                <a:cs typeface="Open Sans"/>
                <a:sym typeface="Open Sans"/>
              </a:rPr>
              <a:t>Förderung der Zusammenarbeit und des Wissensaustauschs: </a:t>
            </a:r>
            <a:r>
              <a:rPr lang="de-DE" sz="1200">
                <a:solidFill>
                  <a:srgbClr val="004993"/>
                </a:solidFill>
                <a:latin typeface="Open Sans"/>
                <a:ea typeface="Open Sans"/>
                <a:cs typeface="Open Sans"/>
                <a:sym typeface="Open Sans"/>
              </a:rPr>
              <a:t>Bibliothekar/innen spielen eine grundlegende Rolle bei der Erleichterung der Zusammenarbeit, indem sie offene Ressourcen kuratieren, Schulungen und Workshops zu Themen der offenen Bildung organisieren und Praxisgemeinschaften rund um offene Bildung (Open Education) fördern, wodurch auch ihre eigenen beruflichen Netzwerke erweitert werden.</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de-DE" sz="1200">
                <a:solidFill>
                  <a:srgbClr val="004993"/>
                </a:solidFill>
                <a:latin typeface="Open Sans"/>
                <a:ea typeface="Open Sans"/>
                <a:cs typeface="Open Sans"/>
                <a:sym typeface="Open Sans"/>
              </a:rPr>
              <a:t>Kosten reduzieren: </a:t>
            </a:r>
            <a:r>
              <a:rPr lang="de-DE" sz="1200">
                <a:solidFill>
                  <a:srgbClr val="004993"/>
                </a:solidFill>
                <a:latin typeface="Open Sans"/>
                <a:ea typeface="Open Sans"/>
                <a:cs typeface="Open Sans"/>
                <a:sym typeface="Open Sans"/>
              </a:rPr>
              <a:t>Einsparung von Bibliotheksbudgets für den Erwerb teurer und restriktiver Lizenzen für kommerzielle Publikationen, auch bei der Beratung von Lehrer/innen und Schüler/innen mit OER-Alternativen zur Unterrichtsliteratur. Dieser Vorteil trägt langfristig zur notwendigen Open-Access-Umstellung der Bibliotheks- und Hochschulbudgets bei.</a:t>
            </a:r>
            <a:endParaRPr i="0" sz="1200" u="none" cap="none" strike="noStrike">
              <a:solidFill>
                <a:srgbClr val="004993"/>
              </a:solidFill>
              <a:latin typeface="Open Sans"/>
              <a:ea typeface="Open Sans"/>
              <a:cs typeface="Open Sans"/>
              <a:sym typeface="Open Sans"/>
            </a:endParaRPr>
          </a:p>
        </p:txBody>
      </p:sp>
      <p:sp>
        <p:nvSpPr>
          <p:cNvPr id="287" name="Google Shape;287;g306cff27d0c_0_13"/>
          <p:cNvSpPr txBox="1"/>
          <p:nvPr/>
        </p:nvSpPr>
        <p:spPr>
          <a:xfrm>
            <a:off x="1295250" y="3295475"/>
            <a:ext cx="61152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de-DE" sz="1800">
                <a:solidFill>
                  <a:schemeClr val="accent2"/>
                </a:solidFill>
                <a:latin typeface="Open Sans"/>
                <a:ea typeface="Open Sans"/>
                <a:cs typeface="Open Sans"/>
                <a:sym typeface="Open Sans"/>
              </a:rPr>
              <a:t>Vorteile der offenen Bildung für</a:t>
            </a:r>
            <a:r>
              <a:rPr b="1" lang="de-DE" sz="2700">
                <a:solidFill>
                  <a:srgbClr val="004993"/>
                </a:solidFill>
                <a:latin typeface="Open Sans"/>
                <a:ea typeface="Open Sans"/>
                <a:cs typeface="Open Sans"/>
                <a:sym typeface="Open Sans"/>
              </a:rPr>
              <a:t> </a:t>
            </a:r>
            <a:r>
              <a:rPr b="1" lang="de-DE" sz="1800">
                <a:solidFill>
                  <a:srgbClr val="004993"/>
                </a:solidFill>
                <a:latin typeface="Open Sans"/>
                <a:ea typeface="Open Sans"/>
                <a:cs typeface="Open Sans"/>
                <a:sym typeface="Open Sans"/>
              </a:rPr>
              <a:t>Bibliothekar/innen</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306cff27d0c_0_2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306cff27d0c_0_27"/>
          <p:cNvSpPr/>
          <p:nvPr/>
        </p:nvSpPr>
        <p:spPr>
          <a:xfrm>
            <a:off x="182325" y="3295475"/>
            <a:ext cx="7228200" cy="63984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1">
              <a:solidFill>
                <a:srgbClr val="004993"/>
              </a:solidFill>
              <a:latin typeface="Open Sans"/>
              <a:ea typeface="Open Sans"/>
              <a:cs typeface="Open Sans"/>
              <a:sym typeface="Open Sans"/>
            </a:endParaRPr>
          </a:p>
        </p:txBody>
      </p:sp>
      <p:sp>
        <p:nvSpPr>
          <p:cNvPr id="294" name="Google Shape;294;g306cff27d0c_0_27"/>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306cff27d0c_0_27"/>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306cff27d0c_0_2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306cff27d0c_0_2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306cff27d0c_0_27"/>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4"/>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306cff27d0c_0_2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are learning, teaching and research materials in </a:t>
            </a:r>
            <a:r>
              <a:rPr b="1" i="0" lang="de-DE" sz="1400" u="none" cap="none" strike="noStrike">
                <a:solidFill>
                  <a:srgbClr val="004993"/>
                </a:solidFill>
                <a:latin typeface="Open Sans"/>
                <a:ea typeface="Open Sans"/>
                <a:cs typeface="Open Sans"/>
                <a:sym typeface="Open Sans"/>
              </a:rPr>
              <a:t>any format and medium</a:t>
            </a:r>
            <a:r>
              <a:rPr b="0" i="0" lang="de-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de-DE" sz="1400" u="none" cap="none" strike="noStrike">
                <a:solidFill>
                  <a:srgbClr val="004993"/>
                </a:solidFill>
                <a:latin typeface="Open Sans"/>
                <a:ea typeface="Open Sans"/>
                <a:cs typeface="Open Sans"/>
                <a:sym typeface="Open Sans"/>
              </a:rPr>
              <a:t>open license</a:t>
            </a:r>
            <a:r>
              <a:rPr b="0" i="0" lang="de-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306cff27d0c_0_2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306cff27d0c_0_27"/>
          <p:cNvSpPr txBox="1"/>
          <p:nvPr/>
        </p:nvSpPr>
        <p:spPr>
          <a:xfrm>
            <a:off x="1526075" y="3748000"/>
            <a:ext cx="5884500" cy="5997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de-DE">
                <a:solidFill>
                  <a:srgbClr val="004993"/>
                </a:solidFill>
                <a:latin typeface="Open Sans"/>
                <a:ea typeface="Open Sans"/>
                <a:cs typeface="Open Sans"/>
                <a:sym typeface="Open Sans"/>
              </a:rPr>
              <a:t>Neue Bibliothekar/innen für den Beruf gewinnen: </a:t>
            </a:r>
            <a:r>
              <a:rPr lang="de-DE">
                <a:solidFill>
                  <a:srgbClr val="004993"/>
                </a:solidFill>
                <a:latin typeface="Open Sans"/>
                <a:ea typeface="Open Sans"/>
                <a:cs typeface="Open Sans"/>
                <a:sym typeface="Open Sans"/>
              </a:rPr>
              <a:t>Die enge Verbindung zwischen offener Bildung und sozialer Gerechtigkeit macht das Bibliothekswesen zu einer attraktiven Berufswahl für aufstrebende Fachleute und neue Generationen von Bibliothekar/innen.</a:t>
            </a:r>
            <a:endParaRPr>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100"/>
              <a:buFont typeface="Arial"/>
              <a:buNone/>
            </a:pPr>
            <a:r>
              <a:rPr b="1" lang="de-DE">
                <a:solidFill>
                  <a:srgbClr val="004993"/>
                </a:solidFill>
                <a:latin typeface="Open Sans"/>
                <a:ea typeface="Open Sans"/>
                <a:cs typeface="Open Sans"/>
                <a:sym typeface="Open Sans"/>
              </a:rPr>
              <a:t>Anerkennung ausbauen:</a:t>
            </a:r>
            <a:r>
              <a:rPr lang="de-DE">
                <a:solidFill>
                  <a:srgbClr val="004993"/>
                </a:solidFill>
                <a:latin typeface="Open Sans"/>
                <a:ea typeface="Open Sans"/>
                <a:cs typeface="Open Sans"/>
                <a:sym typeface="Open Sans"/>
              </a:rPr>
              <a:t> Produzent/innen und Unterstützer/innen von OER gewinnen weltweit an Ansehen für ihre Arbeiten, die für Offenheit und andere universelle Werte eintreten. Die bereits geschätzte Rolle von Bibliothekar/innenen bzw. Informationsspezialist/innen als Kurator/innen von Bildungsmaterialien wird durch OER noch deutlicher.</a:t>
            </a:r>
            <a:endParaRPr>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100"/>
              <a:buFont typeface="Arial"/>
              <a:buNone/>
            </a:pPr>
            <a:r>
              <a:rPr b="1" lang="de-DE">
                <a:solidFill>
                  <a:srgbClr val="004993"/>
                </a:solidFill>
                <a:latin typeface="Open Sans"/>
                <a:ea typeface="Open Sans"/>
                <a:cs typeface="Open Sans"/>
                <a:sym typeface="Open Sans"/>
              </a:rPr>
              <a:t>Mehr Wirkung und Reichweite: </a:t>
            </a:r>
            <a:r>
              <a:rPr lang="de-DE">
                <a:solidFill>
                  <a:srgbClr val="004993"/>
                </a:solidFill>
                <a:latin typeface="Open Sans"/>
                <a:ea typeface="Open Sans"/>
                <a:cs typeface="Open Sans"/>
                <a:sym typeface="Open Sans"/>
              </a:rPr>
              <a:t>Helfen Sie mit, die Reichweite und den Einfluss von Bibliothekar/innen über ihre eigene Institution hinaus zu vergrößern.</a:t>
            </a:r>
            <a:endParaRPr>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100"/>
              <a:buFont typeface="Arial"/>
              <a:buNone/>
            </a:pPr>
            <a:r>
              <a:rPr b="1" lang="de-DE">
                <a:solidFill>
                  <a:srgbClr val="004993"/>
                </a:solidFill>
                <a:latin typeface="Open Sans"/>
                <a:ea typeface="Open Sans"/>
                <a:cs typeface="Open Sans"/>
                <a:sym typeface="Open Sans"/>
              </a:rPr>
              <a:t>Beitrag zur Erreichung der SDGs:</a:t>
            </a:r>
            <a:r>
              <a:rPr lang="de-DE">
                <a:solidFill>
                  <a:srgbClr val="004993"/>
                </a:solidFill>
                <a:latin typeface="Open Sans"/>
                <a:ea typeface="Open Sans"/>
                <a:cs typeface="Open Sans"/>
                <a:sym typeface="Open Sans"/>
              </a:rPr>
              <a:t> Leisten Sie einen konkreteren und messbaren Beitrag zur Erreichung der SDGs.</a:t>
            </a:r>
            <a:endParaRPr>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100"/>
              <a:buFont typeface="Arial"/>
              <a:buNone/>
            </a:pPr>
            <a:r>
              <a:rPr b="1" lang="de-DE">
                <a:solidFill>
                  <a:srgbClr val="004993"/>
                </a:solidFill>
                <a:latin typeface="Open Sans"/>
                <a:ea typeface="Open Sans"/>
                <a:cs typeface="Open Sans"/>
                <a:sym typeface="Open Sans"/>
              </a:rPr>
              <a:t>Abstimmung mit der EDI-Strategie:</a:t>
            </a:r>
            <a:r>
              <a:rPr lang="de-DE">
                <a:solidFill>
                  <a:srgbClr val="004993"/>
                </a:solidFill>
                <a:latin typeface="Open Sans"/>
                <a:ea typeface="Open Sans"/>
                <a:cs typeface="Open Sans"/>
                <a:sym typeface="Open Sans"/>
              </a:rPr>
              <a:t> Bibliothekar/innen nutzen Open Education als strategisches Instrument zur Förderung von Chancengleichheit, Vielfalt und Inklusion, indem sie sicherstellen, dass Lernumgebungen für alle zugänglich und inklusiv sind.</a:t>
            </a:r>
            <a:endParaRPr>
              <a:solidFill>
                <a:srgbClr val="004993"/>
              </a:solidFill>
              <a:latin typeface="Open Sans"/>
              <a:ea typeface="Open Sans"/>
              <a:cs typeface="Open Sans"/>
              <a:sym typeface="Open Sans"/>
            </a:endParaRPr>
          </a:p>
          <a:p>
            <a:pPr indent="0" lvl="0" marL="0" rtl="0" algn="l">
              <a:lnSpc>
                <a:spcPct val="100000"/>
              </a:lnSpc>
              <a:spcBef>
                <a:spcPts val="1000"/>
              </a:spcBef>
              <a:spcAft>
                <a:spcPts val="1000"/>
              </a:spcAft>
              <a:buClr>
                <a:schemeClr val="dk1"/>
              </a:buClr>
              <a:buSzPts val="1100"/>
              <a:buFont typeface="Arial"/>
              <a:buNone/>
            </a:pPr>
            <a:r>
              <a:rPr b="1" lang="de-DE">
                <a:solidFill>
                  <a:srgbClr val="004993"/>
                </a:solidFill>
                <a:latin typeface="Open Sans"/>
                <a:ea typeface="Open Sans"/>
                <a:cs typeface="Open Sans"/>
                <a:sym typeface="Open Sans"/>
              </a:rPr>
              <a:t>Kolleg/innen unterstützen und von Kolleg/innen unterstützt werden: </a:t>
            </a:r>
            <a:r>
              <a:rPr lang="de-DE">
                <a:solidFill>
                  <a:srgbClr val="004993"/>
                </a:solidFill>
                <a:latin typeface="Open Sans"/>
                <a:ea typeface="Open Sans"/>
                <a:cs typeface="Open Sans"/>
                <a:sym typeface="Open Sans"/>
              </a:rPr>
              <a:t>Bibliothekar/innen fördern lebenslanges Lernen, indem sie vielfältige Bildungsmöglichkeiten anbieten und die gegenseitige Unterstützung innerhalb ihrer Gemeinschaften fördern.</a:t>
            </a:r>
            <a:endParaRPr>
              <a:solidFill>
                <a:srgbClr val="004993"/>
              </a:solidFill>
              <a:latin typeface="Open Sans"/>
              <a:ea typeface="Open Sans"/>
              <a:cs typeface="Open Sans"/>
              <a:sym typeface="Open Sans"/>
            </a:endParaRPr>
          </a:p>
        </p:txBody>
      </p:sp>
      <p:sp>
        <p:nvSpPr>
          <p:cNvPr id="302" name="Google Shape;302;g306cff27d0c_0_27"/>
          <p:cNvSpPr txBox="1"/>
          <p:nvPr/>
        </p:nvSpPr>
        <p:spPr>
          <a:xfrm>
            <a:off x="1212450" y="3295475"/>
            <a:ext cx="61980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de-DE" sz="1800">
                <a:solidFill>
                  <a:schemeClr val="accent2"/>
                </a:solidFill>
                <a:latin typeface="Open Sans"/>
                <a:ea typeface="Open Sans"/>
                <a:cs typeface="Open Sans"/>
                <a:sym typeface="Open Sans"/>
              </a:rPr>
              <a:t>Vorteile der offenen Bildung für</a:t>
            </a:r>
            <a:r>
              <a:rPr b="1" lang="de-DE" sz="2700">
                <a:solidFill>
                  <a:srgbClr val="004993"/>
                </a:solidFill>
                <a:latin typeface="Open Sans"/>
                <a:ea typeface="Open Sans"/>
                <a:cs typeface="Open Sans"/>
                <a:sym typeface="Open Sans"/>
              </a:rPr>
              <a:t> </a:t>
            </a:r>
            <a:r>
              <a:rPr b="1" lang="de-DE" sz="1800">
                <a:solidFill>
                  <a:srgbClr val="004993"/>
                </a:solidFill>
                <a:latin typeface="Open Sans"/>
                <a:ea typeface="Open Sans"/>
                <a:cs typeface="Open Sans"/>
                <a:sym typeface="Open Sans"/>
              </a:rPr>
              <a:t>Bibliothekar/innen</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116fd7649a3_0_12"/>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116fd7649a3_0_12"/>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de-DE" sz="6000" u="none" cap="none" strike="noStrike">
                <a:solidFill>
                  <a:schemeClr val="lt1"/>
                </a:solidFill>
                <a:latin typeface="Calibri"/>
                <a:ea typeface="Calibri"/>
                <a:cs typeface="Calibri"/>
                <a:sym typeface="Calibri"/>
              </a:rPr>
              <a:t>OER</a:t>
            </a:r>
            <a:br>
              <a:rPr b="1" i="0" lang="de-DE" sz="6000" u="none" cap="none" strike="noStrike">
                <a:solidFill>
                  <a:schemeClr val="lt1"/>
                </a:solidFill>
                <a:latin typeface="Calibri"/>
                <a:ea typeface="Calibri"/>
                <a:cs typeface="Calibri"/>
                <a:sym typeface="Calibri"/>
              </a:rPr>
            </a:br>
            <a:r>
              <a:rPr b="0" i="0" lang="de-DE" sz="60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309" name="Google Shape;309;g116fd7649a3_0_12"/>
          <p:cNvSpPr txBox="1"/>
          <p:nvPr/>
        </p:nvSpPr>
        <p:spPr>
          <a:xfrm>
            <a:off x="570907" y="41378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de-DE" sz="4600" u="none" cap="none" strike="noStrike">
                <a:solidFill>
                  <a:srgbClr val="004993"/>
                </a:solidFill>
                <a:latin typeface="Open Sans"/>
                <a:ea typeface="Open Sans"/>
                <a:cs typeface="Open Sans"/>
                <a:sym typeface="Open Sans"/>
              </a:rPr>
              <a:t>EIN ENOEL TOOLKIT </a:t>
            </a:r>
            <a:endParaRPr b="1" i="0" sz="4600" u="none" cap="none" strike="noStrike">
              <a:solidFill>
                <a:srgbClr val="004993"/>
              </a:solidFill>
              <a:latin typeface="Open Sans"/>
              <a:ea typeface="Open Sans"/>
              <a:cs typeface="Open Sans"/>
              <a:sym typeface="Open Sans"/>
            </a:endParaRPr>
          </a:p>
        </p:txBody>
      </p:sp>
      <p:pic>
        <p:nvPicPr>
          <p:cNvPr id="310" name="Google Shape;310;g116fd7649a3_0_12"/>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1" name="Google Shape;311;g116fd7649a3_0_12"/>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2" name="Google Shape;312;g116fd7649a3_0_12"/>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3" name="Google Shape;313;g116fd7649a3_0_12"/>
          <p:cNvSpPr txBox="1"/>
          <p:nvPr/>
        </p:nvSpPr>
        <p:spPr>
          <a:xfrm>
            <a:off x="297325" y="4951250"/>
            <a:ext cx="6796500" cy="2261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de-DE" sz="1200" u="none" cap="none" strike="noStrike">
                <a:solidFill>
                  <a:srgbClr val="000000"/>
                </a:solidFill>
                <a:latin typeface="Open Sans"/>
                <a:ea typeface="Open Sans"/>
                <a:cs typeface="Open Sans"/>
                <a:sym typeface="Open Sans"/>
              </a:rPr>
              <a:t>“German_OE Benefits - ENOEL Toolkit” is an adaptation of </a:t>
            </a:r>
            <a:r>
              <a:rPr lang="de-DE" sz="1200">
                <a:solidFill>
                  <a:schemeClr val="dk1"/>
                </a:solidFill>
                <a:latin typeface="Open Sans"/>
                <a:ea typeface="Open Sans"/>
                <a:cs typeface="Open Sans"/>
                <a:sym typeface="Open Sans"/>
              </a:rPr>
              <a:t>“An ENOEL Toolkit” (version 4) published as of September 2024 </a:t>
            </a:r>
            <a:r>
              <a:rPr lang="de-DE" sz="1200" u="sng">
                <a:solidFill>
                  <a:srgbClr val="2A6496"/>
                </a:solidFill>
                <a:latin typeface="Open Sans"/>
                <a:ea typeface="Open Sans"/>
                <a:cs typeface="Open Sans"/>
                <a:sym typeface="Open Sans"/>
                <a:hlinkClick r:id="rId7">
                  <a:extLst>
                    <a:ext uri="{A12FA001-AC4F-418D-AE19-62706E023703}">
                      <ahyp:hlinkClr val="tx"/>
                    </a:ext>
                  </a:extLst>
                </a:hlinkClick>
              </a:rPr>
              <a:t>here</a:t>
            </a:r>
            <a:r>
              <a:rPr lang="de-DE" sz="1000">
                <a:solidFill>
                  <a:schemeClr val="dk1"/>
                </a:solidFill>
                <a:latin typeface="Open Sans"/>
                <a:ea typeface="Open Sans"/>
                <a:cs typeface="Open Sans"/>
                <a:sym typeface="Open Sans"/>
              </a:rPr>
              <a:t> </a:t>
            </a:r>
            <a:r>
              <a:rPr b="0" i="0" lang="de-DE" sz="1200" u="none" cap="none" strike="noStrike">
                <a:solidFill>
                  <a:srgbClr val="000000"/>
                </a:solidFill>
                <a:latin typeface="Open Sans"/>
                <a:ea typeface="Open Sans"/>
                <a:cs typeface="Open Sans"/>
                <a:sym typeface="Open Sans"/>
              </a:rPr>
              <a:t>(the “Original Work”), licensed by</a:t>
            </a:r>
            <a:r>
              <a:rPr b="0" i="0" lang="de-DE" sz="12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de-DE" sz="12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de-DE" sz="1200" u="none" cap="none" strike="noStrike">
                <a:solidFill>
                  <a:srgbClr val="000000"/>
                </a:solidFill>
                <a:latin typeface="Open Sans"/>
                <a:ea typeface="Open Sans"/>
                <a:cs typeface="Open Sans"/>
                <a:sym typeface="Open Sans"/>
              </a:rPr>
              <a:t> (curated by </a:t>
            </a:r>
            <a:r>
              <a:rPr b="0" i="0" lang="de-DE" sz="12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de-DE" sz="1200" u="none" cap="none" strike="noStrike">
                <a:solidFill>
                  <a:srgbClr val="333333"/>
                </a:solidFill>
                <a:latin typeface="Open Sans"/>
                <a:ea typeface="Open Sans"/>
                <a:cs typeface="Open Sans"/>
                <a:sym typeface="Open Sans"/>
              </a:rPr>
              <a:t>) </a:t>
            </a:r>
            <a:r>
              <a:rPr b="0" i="0" lang="de-DE" sz="1200" u="none" cap="none" strike="noStrike">
                <a:solidFill>
                  <a:srgbClr val="000000"/>
                </a:solidFill>
                <a:latin typeface="Open Sans"/>
                <a:ea typeface="Open Sans"/>
                <a:cs typeface="Open Sans"/>
                <a:sym typeface="Open Sans"/>
              </a:rPr>
              <a:t>under a </a:t>
            </a:r>
            <a:r>
              <a:rPr b="0" i="0" lang="de-DE" sz="12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de-DE" sz="1200" u="none" cap="none" strike="noStrike">
                <a:solidFill>
                  <a:srgbClr val="000000"/>
                </a:solidFill>
                <a:latin typeface="Open Sans"/>
                <a:ea typeface="Open Sans"/>
                <a:cs typeface="Open Sans"/>
                <a:sym typeface="Open Sans"/>
              </a:rPr>
              <a:t>. This adaptation is made and published by SPARC EUROPE (the “Adapter”) under a </a:t>
            </a:r>
            <a:r>
              <a:rPr b="0" i="0" lang="de-DE" sz="12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de-DE" sz="12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German.”</a:t>
            </a:r>
            <a:endParaRPr b="0" i="0" sz="12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de-DE" sz="1200" u="none" cap="none" strike="noStrike">
                <a:solidFill>
                  <a:srgbClr val="000000"/>
                </a:solidFill>
                <a:latin typeface="Open Sans"/>
                <a:ea typeface="Open Sans"/>
                <a:cs typeface="Open Sans"/>
                <a:sym typeface="Open Sans"/>
              </a:rPr>
              <a:t>Special thanks to Claudia Hackl, Tamara Pianos, Nicole Krüger, Gabi Fahrenkrog, Anke Petschenka, Nicole Clasen, and Annette Strauch-Davey for the German translation.</a:t>
            </a:r>
            <a:endParaRPr b="0" i="0" sz="12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247975" y="1637100"/>
            <a:ext cx="7205700" cy="8569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DE" sz="1500" u="none" cap="none" strike="noStrike">
                <a:solidFill>
                  <a:srgbClr val="004993"/>
                </a:solidFill>
                <a:latin typeface="Open Sans"/>
                <a:ea typeface="Open Sans"/>
                <a:cs typeface="Open Sans"/>
                <a:sym typeface="Open Sans"/>
              </a:rPr>
              <a:t>Es handelt sich um eine Reihe von Materialien (Folien, Flyer, Social Media Karten), die von ENOEL - </a:t>
            </a:r>
            <a:r>
              <a:rPr b="0" i="0" lang="de-DE" sz="1500" u="sng" cap="none" strike="noStrike">
                <a:solidFill>
                  <a:srgbClr val="0097A7"/>
                </a:solidFill>
                <a:latin typeface="Open Sans"/>
                <a:ea typeface="Open Sans"/>
                <a:cs typeface="Open Sans"/>
                <a:sym typeface="Open Sans"/>
                <a:hlinkClick r:id="rId3">
                  <a:extLst>
                    <a:ext uri="{A12FA001-AC4F-418D-AE19-62706E023703}">
                      <ahyp:hlinkClr val="tx"/>
                    </a:ext>
                  </a:extLst>
                </a:hlinkClick>
              </a:rPr>
              <a:t>The European Network of Open Education Librarians </a:t>
            </a:r>
            <a:r>
              <a:rPr b="0" i="0" lang="de-DE" sz="1500" u="none" cap="none" strike="noStrike">
                <a:solidFill>
                  <a:srgbClr val="004993"/>
                </a:solidFill>
                <a:latin typeface="Open Sans"/>
                <a:ea typeface="Open Sans"/>
                <a:cs typeface="Open Sans"/>
                <a:sym typeface="Open Sans"/>
              </a:rPr>
              <a:t>erstellt wurde. Das Toolkit zielt darauf ab, das Bewusstsein für die Bedeutung von Open Education zu schärfen, und zeigt die Vorteile für Lernende, Lehrkräfte, Institutionen, die Gesellschaft und Bibliothekar/innen auf.</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de-DE" sz="1500" u="none" cap="none" strike="noStrike">
                <a:solidFill>
                  <a:srgbClr val="004993"/>
                </a:solidFill>
                <a:latin typeface="Open Sans"/>
                <a:ea typeface="Open Sans"/>
                <a:cs typeface="Open Sans"/>
                <a:sym typeface="Open Sans"/>
              </a:rPr>
              <a:t>Dieses Set enthält </a:t>
            </a:r>
            <a:r>
              <a:rPr b="1" i="0" lang="de-DE" sz="1500" u="none" cap="none" strike="noStrike">
                <a:solidFill>
                  <a:srgbClr val="004993"/>
                </a:solidFill>
                <a:latin typeface="Open Sans"/>
                <a:ea typeface="Open Sans"/>
                <a:cs typeface="Open Sans"/>
                <a:sym typeface="Open Sans"/>
              </a:rPr>
              <a:t>Flyervorlagen</a:t>
            </a:r>
            <a:r>
              <a:rPr b="0" i="0" lang="de-DE" sz="1500" u="none" cap="none" strike="noStrike">
                <a:solidFill>
                  <a:srgbClr val="004993"/>
                </a:solidFill>
                <a:latin typeface="Open Sans"/>
                <a:ea typeface="Open Sans"/>
                <a:cs typeface="Open Sans"/>
                <a:sym typeface="Open Sans"/>
              </a:rPr>
              <a:t>.</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de-DE" sz="1300" u="none" cap="none" strike="noStrike">
                <a:solidFill>
                  <a:srgbClr val="004993"/>
                </a:solidFill>
                <a:latin typeface="Open Sans"/>
                <a:ea typeface="Open Sans"/>
                <a:cs typeface="Open Sans"/>
                <a:sym typeface="Open Sans"/>
              </a:rPr>
              <a:t>Sie können die Vorlagen direkt so verwenden, wie sie sind, oder sie an Ihre speziellen Bedürfnisse anpassen.</a:t>
            </a:r>
            <a:endParaRPr b="1" i="0" sz="13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200"/>
              <a:buFont typeface="Arial"/>
              <a:buNone/>
            </a:pPr>
            <a:r>
              <a:rPr b="1" i="0" lang="de-DE" sz="1300" u="none" cap="none" strike="noStrike">
                <a:solidFill>
                  <a:srgbClr val="004993"/>
                </a:solidFill>
                <a:latin typeface="Open Sans"/>
                <a:ea typeface="Open Sans"/>
                <a:cs typeface="Open Sans"/>
                <a:sym typeface="Open Sans"/>
              </a:rPr>
              <a:t>Wenn Sie die Vorlage verwenden</a:t>
            </a:r>
            <a:r>
              <a:rPr b="0" i="0" lang="de-DE" sz="1300" u="none" cap="none" strike="noStrike">
                <a:solidFill>
                  <a:srgbClr val="004993"/>
                </a:solidFill>
                <a:latin typeface="Open Sans"/>
                <a:ea typeface="Open Sans"/>
                <a:cs typeface="Open Sans"/>
                <a:sym typeface="Open Sans"/>
              </a:rPr>
              <a:t>, laden Sie einfach den gesamten Foliensatz oder eine einzelne Folie herunter, die Sie verwenden möchten.</a:t>
            </a:r>
            <a:endParaRPr b="0" i="0" sz="13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200"/>
              <a:buFont typeface="Arial"/>
              <a:buNone/>
            </a:pPr>
            <a:r>
              <a:rPr b="1" i="0" lang="de-DE" sz="1300" u="none" cap="none" strike="noStrike">
                <a:solidFill>
                  <a:srgbClr val="004993"/>
                </a:solidFill>
                <a:latin typeface="Open Sans"/>
                <a:ea typeface="Open Sans"/>
                <a:cs typeface="Open Sans"/>
                <a:sym typeface="Open Sans"/>
              </a:rPr>
              <a:t>Wenn Sie die Vorlage an Ihre Bedürfnisse anpassen möchten, gehen Sie wie folgt vor:</a:t>
            </a:r>
            <a:endParaRPr b="1" i="0" sz="1300" u="none" cap="none" strike="noStrike">
              <a:solidFill>
                <a:srgbClr val="004993"/>
              </a:solidFill>
              <a:latin typeface="Open Sans"/>
              <a:ea typeface="Open Sans"/>
              <a:cs typeface="Open Sans"/>
              <a:sym typeface="Open Sans"/>
            </a:endParaRPr>
          </a:p>
          <a:p>
            <a:pPr indent="-311150" lvl="0" marL="457200" marR="0" rtl="0" algn="l">
              <a:lnSpc>
                <a:spcPct val="114999"/>
              </a:lnSpc>
              <a:spcBef>
                <a:spcPts val="0"/>
              </a:spcBef>
              <a:spcAft>
                <a:spcPts val="0"/>
              </a:spcAft>
              <a:buClr>
                <a:srgbClr val="004993"/>
              </a:buClr>
              <a:buSzPts val="1300"/>
              <a:buFont typeface="Open Sans"/>
              <a:buChar char="-"/>
            </a:pPr>
            <a:r>
              <a:rPr b="0" i="0" lang="de-DE" sz="1300" u="none" cap="none" strike="noStrike">
                <a:solidFill>
                  <a:srgbClr val="004993"/>
                </a:solidFill>
                <a:latin typeface="Open Sans"/>
                <a:ea typeface="Open Sans"/>
                <a:cs typeface="Open Sans"/>
                <a:sym typeface="Open Sans"/>
              </a:rPr>
              <a:t>Laden Sie das gewünschte Material herunter.</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4999"/>
              </a:lnSpc>
              <a:spcBef>
                <a:spcPts val="0"/>
              </a:spcBef>
              <a:spcAft>
                <a:spcPts val="0"/>
              </a:spcAft>
              <a:buClr>
                <a:srgbClr val="004993"/>
              </a:buClr>
              <a:buSzPts val="1300"/>
              <a:buFont typeface="Open Sans"/>
              <a:buChar char="-"/>
            </a:pPr>
            <a:r>
              <a:rPr b="0" i="0" lang="de-DE" sz="1300" u="none" cap="none" strike="noStrike">
                <a:solidFill>
                  <a:srgbClr val="004993"/>
                </a:solidFill>
                <a:latin typeface="Open Sans"/>
                <a:ea typeface="Open Sans"/>
                <a:cs typeface="Open Sans"/>
                <a:sym typeface="Open Sans"/>
              </a:rPr>
              <a:t>Passen Sie es an Ihre Bedürfnisse an (fügen Sie das Logo Ihrer Organisation hinzu und nehmen Sie jede Änderung vor, die Sie für angebracht halten.)</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4999"/>
              </a:lnSpc>
              <a:spcBef>
                <a:spcPts val="0"/>
              </a:spcBef>
              <a:spcAft>
                <a:spcPts val="0"/>
              </a:spcAft>
              <a:buClr>
                <a:srgbClr val="004993"/>
              </a:buClr>
              <a:buSzPts val="1300"/>
              <a:buFont typeface="Open Sans"/>
              <a:buChar char="-"/>
            </a:pPr>
            <a:r>
              <a:rPr b="0" i="0" lang="de-DE" sz="1300" u="none" cap="none" strike="noStrike">
                <a:solidFill>
                  <a:srgbClr val="004993"/>
                </a:solidFill>
                <a:latin typeface="Open Sans"/>
                <a:ea typeface="Open Sans"/>
                <a:cs typeface="Open Sans"/>
                <a:sym typeface="Open Sans"/>
              </a:rPr>
              <a:t>Achten Sie darauf, dass die angepasste Version folgenden Hinweis enthält: "Dieses Werk ist eine geänderte Fassung von [Name der Datei (z. B. German_2. OE Benefits - ENOEL leaflets)] [Link zur Originalquelle: </a:t>
            </a:r>
            <a:r>
              <a:rPr lang="de-DE" sz="1300" u="sng">
                <a:solidFill>
                  <a:schemeClr val="hlink"/>
                </a:solidFill>
                <a:latin typeface="Open Sans"/>
                <a:ea typeface="Open Sans"/>
                <a:cs typeface="Open Sans"/>
                <a:sym typeface="Open Sans"/>
                <a:hlinkClick r:id="rId4"/>
              </a:rPr>
              <a:t>https://doi.org/10.5281/zenodo.5568482</a:t>
            </a:r>
            <a:r>
              <a:rPr b="0" i="0" lang="de-DE" sz="1300" u="none" cap="none" strike="noStrike">
                <a:solidFill>
                  <a:srgbClr val="004993"/>
                </a:solidFill>
                <a:latin typeface="Open Sans"/>
                <a:ea typeface="Open Sans"/>
                <a:cs typeface="Open Sans"/>
                <a:sym typeface="Open Sans"/>
              </a:rPr>
              <a:t>], von </a:t>
            </a:r>
            <a:r>
              <a:rPr b="0" i="0" lang="de-DE" sz="1300" u="sng" cap="none" strike="noStrike">
                <a:solidFill>
                  <a:schemeClr val="hlink"/>
                </a:solidFill>
                <a:latin typeface="Open Sans"/>
                <a:ea typeface="Open Sans"/>
                <a:cs typeface="Open Sans"/>
                <a:sym typeface="Open Sans"/>
                <a:hlinkClick r:id="rId5"/>
              </a:rPr>
              <a:t>SPARC Europe</a:t>
            </a:r>
            <a:r>
              <a:rPr b="0" i="0" lang="de-DE" sz="1300" u="none" cap="none" strike="noStrike">
                <a:solidFill>
                  <a:srgbClr val="004993"/>
                </a:solidFill>
                <a:latin typeface="Open Sans"/>
                <a:ea typeface="Open Sans"/>
                <a:cs typeface="Open Sans"/>
                <a:sym typeface="Open Sans"/>
              </a:rPr>
              <a:t> (ENOEL), </a:t>
            </a:r>
            <a:r>
              <a:rPr b="0" i="0" lang="de-DE" sz="1300" u="sng" cap="none" strike="noStrike">
                <a:solidFill>
                  <a:schemeClr val="hlink"/>
                </a:solidFill>
                <a:latin typeface="Open Sans"/>
                <a:ea typeface="Open Sans"/>
                <a:cs typeface="Open Sans"/>
                <a:sym typeface="Open Sans"/>
                <a:hlinkClick r:id="rId6"/>
              </a:rPr>
              <a:t>CC BY</a:t>
            </a:r>
            <a:r>
              <a:rPr b="0" i="0" lang="de-DE" sz="1300" u="none" cap="none" strike="noStrike">
                <a:solidFill>
                  <a:srgbClr val="004993"/>
                </a:solidFill>
                <a:latin typeface="Open Sans"/>
                <a:ea typeface="Open Sans"/>
                <a:cs typeface="Open Sans"/>
                <a:sym typeface="Open Sans"/>
              </a:rPr>
              <a:t>."</a:t>
            </a:r>
            <a:endParaRPr b="0" i="0" sz="1300" u="none" cap="none" strike="noStrike">
              <a:solidFill>
                <a:srgbClr val="004993"/>
              </a:solidFill>
              <a:latin typeface="Open Sans"/>
              <a:ea typeface="Open Sans"/>
              <a:cs typeface="Open Sans"/>
              <a:sym typeface="Open Sans"/>
            </a:endParaRPr>
          </a:p>
          <a:p>
            <a:pPr indent="0" lvl="0" marL="457200" marR="0" rtl="0" algn="l">
              <a:lnSpc>
                <a:spcPct val="114999"/>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de-DE" sz="1300" u="none" cap="none" strike="noStrike">
                <a:solidFill>
                  <a:srgbClr val="004993"/>
                </a:solidFill>
                <a:latin typeface="Open Sans"/>
                <a:ea typeface="Open Sans"/>
                <a:cs typeface="Open Sans"/>
                <a:sym typeface="Open Sans"/>
              </a:rPr>
              <a:t>Nachfolgend finden Sie eine kurze Beschreibung, wie der Foliensatz aufgebaut ist, und Vorschläge für die Verwendung bestimmter Seiten. Dies sind nur Vorschläge; wählen Sie selbst und erstellen Sie ein Tool, das ganz auf Ihre Bedürfnisse zugeschnitten ist.</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de-DE" sz="1300" u="none" cap="none" strike="noStrike">
                <a:solidFill>
                  <a:srgbClr val="004993"/>
                </a:solidFill>
                <a:latin typeface="Open Sans"/>
                <a:ea typeface="Open Sans"/>
                <a:cs typeface="Open Sans"/>
                <a:sym typeface="Open Sans"/>
              </a:rPr>
              <a:t>Auf Folie 3 </a:t>
            </a:r>
            <a:r>
              <a:rPr b="0" i="0" lang="de-DE" sz="1300" u="none" cap="none" strike="noStrike">
                <a:solidFill>
                  <a:srgbClr val="004993"/>
                </a:solidFill>
                <a:latin typeface="Open Sans"/>
                <a:ea typeface="Open Sans"/>
                <a:cs typeface="Open Sans"/>
                <a:sym typeface="Open Sans"/>
              </a:rPr>
              <a:t>finden Sie ein Beispiel dafür, wie die Vorlage angepasst werden kann, einschließlich der Platzierung des Logos Ihrer Organisation und der Erklärung zur Namensnennung.</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de-DE" sz="1300">
                <a:solidFill>
                  <a:srgbClr val="004993"/>
                </a:solidFill>
                <a:latin typeface="Open Sans"/>
                <a:ea typeface="Open Sans"/>
                <a:cs typeface="Open Sans"/>
                <a:sym typeface="Open Sans"/>
              </a:rPr>
              <a:t>Die Folien 4-15 </a:t>
            </a:r>
            <a:r>
              <a:rPr lang="de-DE" sz="1300">
                <a:solidFill>
                  <a:srgbClr val="004993"/>
                </a:solidFill>
                <a:latin typeface="Open Sans"/>
                <a:ea typeface="Open Sans"/>
                <a:cs typeface="Open Sans"/>
                <a:sym typeface="Open Sans"/>
              </a:rPr>
              <a:t>zeigen die Vorteile von OE für fünf verschiedene Interessengruppen: Lernende (gelber Hintergrund), Lehrkräfte (oranger Hintergrund), Institutionen (türkisfarbener Hintergrund), für alle (weißer Hintergrund) und Bibliothekar/innen (blauer Hintergrund). Sie können diese Folien verwenden, um diese spezifischen Interessengruppen anzusprechen.</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de-DE" sz="1300">
                <a:solidFill>
                  <a:srgbClr val="004993"/>
                </a:solidFill>
                <a:latin typeface="Open Sans"/>
                <a:ea typeface="Open Sans"/>
                <a:cs typeface="Open Sans"/>
                <a:sym typeface="Open Sans"/>
              </a:rPr>
              <a:t>Die Eröffnungsfolien für jede Gruppe </a:t>
            </a:r>
            <a:r>
              <a:rPr lang="de-DE" sz="1300">
                <a:solidFill>
                  <a:srgbClr val="004993"/>
                </a:solidFill>
                <a:latin typeface="Open Sans"/>
                <a:ea typeface="Open Sans"/>
                <a:cs typeface="Open Sans"/>
                <a:sym typeface="Open Sans"/>
              </a:rPr>
              <a:t>(Folien 4, 7, 10, 12, 14) zeigen, was ENOEL als die wichtigsten Vorteile für jede Gruppe ansieht. </a:t>
            </a:r>
            <a:r>
              <a:rPr b="1" lang="de-DE" sz="1300">
                <a:solidFill>
                  <a:srgbClr val="004993"/>
                </a:solidFill>
                <a:latin typeface="Open Sans"/>
                <a:ea typeface="Open Sans"/>
                <a:cs typeface="Open Sans"/>
                <a:sym typeface="Open Sans"/>
              </a:rPr>
              <a:t>Die übrigen Folien jeder Gruppe listen weitere Vorteile auf </a:t>
            </a:r>
            <a:r>
              <a:rPr lang="de-DE" sz="1300">
                <a:solidFill>
                  <a:srgbClr val="004993"/>
                </a:solidFill>
                <a:latin typeface="Open Sans"/>
                <a:ea typeface="Open Sans"/>
                <a:cs typeface="Open Sans"/>
                <a:sym typeface="Open Sans"/>
              </a:rPr>
              <a:t>(Folien 5-6 für Lernende, 8-9 für Lehrkräfte, 11 für Institutionen, 13 für alle und 15 für Bibliothekar/innen).</a:t>
            </a:r>
            <a:endParaRPr b="0" i="0" sz="13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7">
            <a:alphaModFix/>
          </a:blip>
          <a:srcRect b="0" l="0" r="0" t="0"/>
          <a:stretch/>
        </p:blipFill>
        <p:spPr>
          <a:xfrm>
            <a:off x="569400" y="304481"/>
            <a:ext cx="1517901" cy="1152337"/>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98" name="Google Shape;98;p2"/>
          <p:cNvSpPr txBox="1"/>
          <p:nvPr/>
        </p:nvSpPr>
        <p:spPr>
          <a:xfrm>
            <a:off x="2517224" y="319400"/>
            <a:ext cx="3520800" cy="9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de-DE" sz="1700" u="none" cap="none" strike="noStrike">
                <a:solidFill>
                  <a:srgbClr val="004993"/>
                </a:solidFill>
                <a:latin typeface="Open Sans"/>
                <a:ea typeface="Open Sans"/>
                <a:cs typeface="Open Sans"/>
                <a:sym typeface="Open Sans"/>
              </a:rPr>
              <a:t>Willkommen zu diesem Toolkit über die Vorteile von Open Education!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10" name="Google Shape;110;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de-DE" sz="1400" u="none" cap="none" strike="noStrike">
                <a:solidFill>
                  <a:srgbClr val="000000"/>
                </a:solidFill>
                <a:latin typeface="Calibri"/>
                <a:ea typeface="Calibri"/>
                <a:cs typeface="Calibri"/>
                <a:sym typeface="Calibri"/>
              </a:rPr>
              <a:t>Platz für Ihr Logo.</a:t>
            </a:r>
            <a:endParaRPr b="0" i="0" sz="1400" u="none" cap="none" strike="noStrike">
              <a:solidFill>
                <a:srgbClr val="000000"/>
              </a:solidFill>
              <a:latin typeface="Calibri"/>
              <a:ea typeface="Calibri"/>
              <a:cs typeface="Calibri"/>
              <a:sym typeface="Calibri"/>
            </a:endParaRPr>
          </a:p>
        </p:txBody>
      </p:sp>
      <p:sp>
        <p:nvSpPr>
          <p:cNvPr id="111" name="Google Shape;111;p3"/>
          <p:cNvSpPr txBox="1"/>
          <p:nvPr/>
        </p:nvSpPr>
        <p:spPr>
          <a:xfrm>
            <a:off x="493200" y="2753375"/>
            <a:ext cx="1993800" cy="1139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de-DE" sz="1000" u="none" cap="none" strike="noStrike">
                <a:solidFill>
                  <a:schemeClr val="dk1"/>
                </a:solidFill>
                <a:latin typeface="Open Sans"/>
                <a:ea typeface="Open Sans"/>
                <a:cs typeface="Open Sans"/>
                <a:sym typeface="Open Sans"/>
              </a:rPr>
              <a:t>Dieses Werk ist ein Derivat von “German_2. OE Benefits - ENOEL leaflets”, </a:t>
            </a:r>
            <a:r>
              <a:rPr b="0" i="0" lang="de-DE" sz="1200" u="none" cap="none" strike="noStrike">
                <a:solidFill>
                  <a:srgbClr val="004993"/>
                </a:solidFill>
                <a:latin typeface="Open Sans"/>
                <a:ea typeface="Open Sans"/>
                <a:cs typeface="Open Sans"/>
                <a:sym typeface="Open Sans"/>
              </a:rPr>
              <a:t> </a:t>
            </a:r>
            <a:r>
              <a:rPr lang="de-DE" sz="1000" u="sng">
                <a:solidFill>
                  <a:schemeClr val="hlink"/>
                </a:solidFill>
                <a:latin typeface="Open Sans"/>
                <a:ea typeface="Open Sans"/>
                <a:cs typeface="Open Sans"/>
                <a:sym typeface="Open Sans"/>
                <a:hlinkClick r:id="rId5"/>
              </a:rPr>
              <a:t>https://doi.org/10.5281/zenodo.5568482</a:t>
            </a:r>
            <a:r>
              <a:rPr b="0" i="0" lang="de-DE" sz="1000" u="none" cap="none" strike="noStrike">
                <a:solidFill>
                  <a:schemeClr val="dk1"/>
                </a:solidFill>
                <a:latin typeface="Open Sans"/>
                <a:ea typeface="Open Sans"/>
                <a:cs typeface="Open Sans"/>
                <a:sym typeface="Open Sans"/>
              </a:rPr>
              <a:t>, </a:t>
            </a:r>
            <a:r>
              <a:rPr b="0" i="0" lang="de-DE" sz="1000" u="none" cap="none" strike="noStrike">
                <a:solidFill>
                  <a:schemeClr val="lt1"/>
                </a:solidFill>
                <a:latin typeface="Open Sans"/>
                <a:ea typeface="Open Sans"/>
                <a:cs typeface="Open Sans"/>
                <a:sym typeface="Open Sans"/>
              </a:rPr>
              <a:t> </a:t>
            </a:r>
            <a:r>
              <a:rPr b="0" i="0" lang="de-DE" sz="1000" u="none" cap="none" strike="noStrike">
                <a:solidFill>
                  <a:schemeClr val="dk1"/>
                </a:solidFill>
                <a:latin typeface="Open Sans"/>
                <a:ea typeface="Open Sans"/>
                <a:cs typeface="Open Sans"/>
                <a:sym typeface="Open Sans"/>
              </a:rPr>
              <a:t>von </a:t>
            </a:r>
            <a:r>
              <a:rPr b="0" i="0" lang="de-DE" sz="1000" u="sng" cap="none" strike="noStrike">
                <a:solidFill>
                  <a:schemeClr val="hlink"/>
                </a:solidFill>
                <a:latin typeface="Open Sans"/>
                <a:ea typeface="Open Sans"/>
                <a:cs typeface="Open Sans"/>
                <a:sym typeface="Open Sans"/>
                <a:hlinkClick r:id="rId6"/>
              </a:rPr>
              <a:t>SPARC Europe </a:t>
            </a:r>
            <a:r>
              <a:rPr b="0" i="0" lang="de-DE" sz="1000" u="none" cap="none" strike="noStrike">
                <a:solidFill>
                  <a:schemeClr val="dk1"/>
                </a:solidFill>
                <a:latin typeface="Open Sans"/>
                <a:ea typeface="Open Sans"/>
                <a:cs typeface="Open Sans"/>
                <a:sym typeface="Open Sans"/>
              </a:rPr>
              <a:t>(ENOEL), </a:t>
            </a:r>
            <a:r>
              <a:rPr b="0" i="0" lang="de-DE" sz="1000" u="sng" cap="none" strike="noStrike">
                <a:solidFill>
                  <a:srgbClr val="004993"/>
                </a:solidFill>
                <a:latin typeface="Open Sans"/>
                <a:ea typeface="Open Sans"/>
                <a:cs typeface="Open Sans"/>
                <a:sym typeface="Open Sans"/>
                <a:hlinkClick r:id="rId7">
                  <a:extLst>
                    <a:ext uri="{A12FA001-AC4F-418D-AE19-62706E023703}">
                      <ahyp:hlinkClr val="tx"/>
                    </a:ext>
                  </a:extLst>
                </a:hlinkClick>
              </a:rPr>
              <a:t>CC BY</a:t>
            </a:r>
            <a:endParaRPr b="0" i="0" sz="1200" u="none" cap="none" strike="noStrike">
              <a:solidFill>
                <a:srgbClr val="004993"/>
              </a:solidFill>
              <a:latin typeface="Calibri"/>
              <a:ea typeface="Calibri"/>
              <a:cs typeface="Calibri"/>
              <a:sym typeface="Calibri"/>
            </a:endParaRPr>
          </a:p>
        </p:txBody>
      </p:sp>
      <p:sp>
        <p:nvSpPr>
          <p:cNvPr id="112" name="Google Shape;112;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8"/>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3" name="Google Shape;113;p3"/>
          <p:cNvSpPr txBox="1"/>
          <p:nvPr/>
        </p:nvSpPr>
        <p:spPr>
          <a:xfrm>
            <a:off x="2357725" y="459425"/>
            <a:ext cx="4629300" cy="173890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Open Sans"/>
              <a:ea typeface="Open Sans"/>
              <a:cs typeface="Open Sans"/>
              <a:sym typeface="Open Sans"/>
            </a:endParaRPr>
          </a:p>
        </p:txBody>
      </p:sp>
      <p:sp>
        <p:nvSpPr>
          <p:cNvPr id="114" name="Google Shape;114;p3"/>
          <p:cNvSpPr txBox="1"/>
          <p:nvPr/>
        </p:nvSpPr>
        <p:spPr>
          <a:xfrm>
            <a:off x="4996025" y="2610488"/>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FF0000"/>
                </a:solidFill>
                <a:latin typeface="Arial"/>
                <a:ea typeface="Arial"/>
                <a:cs typeface="Arial"/>
                <a:sym typeface="Arial"/>
              </a:rPr>
              <a:t>BEISPIEL AN IHRE BEDÜRFNISSE ANPASSEN</a:t>
            </a:r>
            <a:endParaRPr b="1" i="0" sz="1400" u="none" cap="none" strike="noStrike">
              <a:solidFill>
                <a:srgbClr val="FF0000"/>
              </a:solidFill>
              <a:latin typeface="Arial"/>
              <a:ea typeface="Arial"/>
              <a:cs typeface="Arial"/>
              <a:sym typeface="Arial"/>
            </a:endParaRPr>
          </a:p>
        </p:txBody>
      </p:sp>
      <p:sp>
        <p:nvSpPr>
          <p:cNvPr id="115" name="Google Shape;115;p3"/>
          <p:cNvSpPr txBox="1"/>
          <p:nvPr/>
        </p:nvSpPr>
        <p:spPr>
          <a:xfrm>
            <a:off x="2680950" y="3429675"/>
            <a:ext cx="2295300"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FF0000"/>
                </a:solidFill>
                <a:latin typeface="Arial"/>
                <a:ea typeface="Arial"/>
                <a:cs typeface="Arial"/>
                <a:sym typeface="Arial"/>
              </a:rPr>
              <a:t>Attribution einfügen.</a:t>
            </a:r>
            <a:endParaRPr b="1" i="0" sz="1400" u="none" cap="none" strike="noStrike">
              <a:solidFill>
                <a:srgbClr val="FF0000"/>
              </a:solidFill>
              <a:latin typeface="Arial"/>
              <a:ea typeface="Arial"/>
              <a:cs typeface="Arial"/>
              <a:sym typeface="Arial"/>
            </a:endParaRPr>
          </a:p>
        </p:txBody>
      </p:sp>
      <p:sp>
        <p:nvSpPr>
          <p:cNvPr id="116" name="Google Shape;116;p3"/>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3"/>
          <p:cNvSpPr/>
          <p:nvPr/>
        </p:nvSpPr>
        <p:spPr>
          <a:xfrm>
            <a:off x="6458675" y="8743625"/>
            <a:ext cx="446100" cy="831299"/>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3"/>
          <p:cNvSpPr txBox="1"/>
          <p:nvPr/>
        </p:nvSpPr>
        <p:spPr>
          <a:xfrm>
            <a:off x="3904275" y="9093600"/>
            <a:ext cx="2295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FF0000"/>
                </a:solidFill>
                <a:latin typeface="Arial"/>
                <a:ea typeface="Arial"/>
                <a:cs typeface="Arial"/>
                <a:sym typeface="Arial"/>
              </a:rPr>
              <a:t>Fügen Sie das Logo Ihrer Organisation hinzu.</a:t>
            </a:r>
            <a:endParaRPr b="1" i="0" sz="1400" u="none" cap="none" strike="noStrike">
              <a:solidFill>
                <a:srgbClr val="FF0000"/>
              </a:solidFill>
              <a:latin typeface="Arial"/>
              <a:ea typeface="Arial"/>
              <a:cs typeface="Arial"/>
              <a:sym typeface="Arial"/>
            </a:endParaRPr>
          </a:p>
        </p:txBody>
      </p:sp>
      <p:sp>
        <p:nvSpPr>
          <p:cNvPr id="119" name="Google Shape;119;p3"/>
          <p:cNvSpPr txBox="1"/>
          <p:nvPr/>
        </p:nvSpPr>
        <p:spPr>
          <a:xfrm>
            <a:off x="493200" y="4124600"/>
            <a:ext cx="5369100" cy="489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a:t>
            </a:r>
            <a:r>
              <a:rPr b="1" i="0" lang="de-DE" sz="1800" u="none" cap="none" strike="noStrike">
                <a:solidFill>
                  <a:srgbClr val="FFDE59"/>
                </a:solidFill>
                <a:latin typeface="Open Sans"/>
                <a:ea typeface="Open Sans"/>
                <a:cs typeface="Open Sans"/>
                <a:sym typeface="Open Sans"/>
              </a:rPr>
              <a:t>Lernende</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Dauerhafter Zugang</a:t>
            </a:r>
            <a:r>
              <a:rPr b="0" i="0" lang="de-DE" sz="1400" u="none" cap="none" strike="noStrike">
                <a:solidFill>
                  <a:srgbClr val="004993"/>
                </a:solidFill>
                <a:latin typeface="Open Sans"/>
                <a:ea typeface="Open Sans"/>
                <a:cs typeface="Open Sans"/>
                <a:sym typeface="Open Sans"/>
              </a:rPr>
              <a:t>: Die Lernenden können auch nach Abschluss ihres Kurses auf die Ressourcen zugreifen.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Inklusion</a:t>
            </a:r>
            <a:r>
              <a:rPr b="0" i="0" lang="de-DE" sz="1400" u="none" cap="none" strike="noStrike">
                <a:solidFill>
                  <a:srgbClr val="004993"/>
                </a:solidFill>
                <a:latin typeface="Open Sans"/>
                <a:ea typeface="Open Sans"/>
                <a:cs typeface="Open Sans"/>
                <a:sym typeface="Open Sans"/>
              </a:rPr>
              <a:t>: OER können so angepasst werden, dass sie die Profile und Szenarien der Lernenden widerspiegeln und Inklusionsbedürfnissen gerecht werden.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Diversifizierung des Lernens</a:t>
            </a:r>
            <a:r>
              <a:rPr b="0" i="0" lang="de-DE" sz="1400" u="none" cap="none" strike="noStrike">
                <a:solidFill>
                  <a:srgbClr val="004993"/>
                </a:solidFill>
                <a:latin typeface="Open Sans"/>
                <a:ea typeface="Open Sans"/>
                <a:cs typeface="Open Sans"/>
                <a:sym typeface="Open Sans"/>
              </a:rPr>
              <a:t>: OER sind an jedem Ort, zu jeder Zeit, wiederholt zugänglich - auf einer Vielzahl von Geräten und in vielen Formaten. </a:t>
            </a:r>
            <a:r>
              <a:rPr lang="de-DE">
                <a:solidFill>
                  <a:srgbClr val="004993"/>
                </a:solidFill>
                <a:latin typeface="Open Sans"/>
                <a:ea typeface="Open Sans"/>
                <a:cs typeface="Open Sans"/>
                <a:sym typeface="Open Sans"/>
              </a:rPr>
              <a:t>OER unterstützen auch nicht-formale und weniger formale Lehr- und Lernumgebungen.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Lebenslanges Lernen:</a:t>
            </a:r>
            <a:r>
              <a:rPr b="0" i="0" lang="de-DE" sz="1400" u="none" cap="none" strike="noStrike">
                <a:solidFill>
                  <a:srgbClr val="004993"/>
                </a:solidFill>
                <a:latin typeface="Open Sans"/>
                <a:ea typeface="Open Sans"/>
                <a:cs typeface="Open Sans"/>
                <a:sym typeface="Open Sans"/>
              </a:rPr>
              <a:t> OER stehen allen Menschen jeden Alters zur Verfügung, jederzeit, wenn sie etwas lernen oder ihr Gedächtnis auffrischen wollen.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Kosten sparen</a:t>
            </a:r>
            <a:r>
              <a:rPr b="0" i="0" lang="de-DE" sz="1400" u="none" cap="none" strike="noStrike">
                <a:solidFill>
                  <a:srgbClr val="004993"/>
                </a:solidFill>
                <a:latin typeface="Open Sans"/>
                <a:ea typeface="Open Sans"/>
                <a:cs typeface="Open Sans"/>
                <a:sym typeface="Open Sans"/>
              </a:rPr>
              <a:t>: Hohe Preise können Lernende dazu verleiten, ältere Versionen von Publikationen zu verwenden; mit OER ist das kein Problem.</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31" name="Google Shape;131;p4"/>
          <p:cNvSpPr txBox="1"/>
          <p:nvPr/>
        </p:nvSpPr>
        <p:spPr>
          <a:xfrm>
            <a:off x="2357725" y="459425"/>
            <a:ext cx="4629300" cy="147729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132" name="Google Shape;132;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3" name="Google Shape;133;p4"/>
          <p:cNvSpPr txBox="1"/>
          <p:nvPr/>
        </p:nvSpPr>
        <p:spPr>
          <a:xfrm>
            <a:off x="493200" y="4124600"/>
            <a:ext cx="5369100" cy="553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a:t>
            </a:r>
            <a:r>
              <a:rPr b="1" i="0" lang="de-DE" sz="1800" u="none" cap="none" strike="noStrike">
                <a:solidFill>
                  <a:srgbClr val="FFDE59"/>
                </a:solidFill>
                <a:latin typeface="Open Sans"/>
                <a:ea typeface="Open Sans"/>
                <a:cs typeface="Open Sans"/>
                <a:sym typeface="Open Sans"/>
              </a:rPr>
              <a:t>Lernende</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Dauerhafter Zugang</a:t>
            </a:r>
            <a:r>
              <a:rPr b="0" i="0" lang="de-DE" sz="1600" u="none" cap="none" strike="noStrike">
                <a:solidFill>
                  <a:srgbClr val="004993"/>
                </a:solidFill>
                <a:latin typeface="Open Sans"/>
                <a:ea typeface="Open Sans"/>
                <a:cs typeface="Open Sans"/>
                <a:sym typeface="Open Sans"/>
              </a:rPr>
              <a:t>: Die Lernenden können auch nach Abschluss ihres Kurses auf die Ressourcen zugreifen.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Inklusion</a:t>
            </a:r>
            <a:r>
              <a:rPr b="0" i="0" lang="de-DE" sz="1600" u="none" cap="none" strike="noStrike">
                <a:solidFill>
                  <a:srgbClr val="004993"/>
                </a:solidFill>
                <a:latin typeface="Open Sans"/>
                <a:ea typeface="Open Sans"/>
                <a:cs typeface="Open Sans"/>
                <a:sym typeface="Open Sans"/>
              </a:rPr>
              <a:t>: OER können so angepasst werden, dass sie die Profile und Szenarien der Lernenden widerspiegeln und Inklusionsbedürfnissen gerecht werden.</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Diversifizierung des Lernens</a:t>
            </a:r>
            <a:r>
              <a:rPr b="0" i="0" lang="de-DE" sz="1600" u="none" cap="none" strike="noStrike">
                <a:solidFill>
                  <a:srgbClr val="004993"/>
                </a:solidFill>
                <a:latin typeface="Open Sans"/>
                <a:ea typeface="Open Sans"/>
                <a:cs typeface="Open Sans"/>
                <a:sym typeface="Open Sans"/>
              </a:rPr>
              <a:t>: OER sind an jedem Ort, zu jeder Zeit, wiederholt zugänglich - auf einer Vielzahl von Geräten und in vielen Formaten. </a:t>
            </a:r>
            <a:r>
              <a:rPr lang="de-DE" sz="1600">
                <a:solidFill>
                  <a:srgbClr val="004993"/>
                </a:solidFill>
                <a:latin typeface="Open Sans"/>
                <a:ea typeface="Open Sans"/>
                <a:cs typeface="Open Sans"/>
                <a:sym typeface="Open Sans"/>
              </a:rPr>
              <a:t>OER unterstützen auch nicht-formale und weniger formale Lehr- und Lernumgebungen.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Lebenslanges Lernen:</a:t>
            </a:r>
            <a:r>
              <a:rPr b="0" i="0" lang="de-DE" sz="1600" u="none" cap="none" strike="noStrike">
                <a:solidFill>
                  <a:srgbClr val="004993"/>
                </a:solidFill>
                <a:latin typeface="Open Sans"/>
                <a:ea typeface="Open Sans"/>
                <a:cs typeface="Open Sans"/>
                <a:sym typeface="Open Sans"/>
              </a:rPr>
              <a:t> OER stehen allen Menschen jeden Alters zur Verfügung, jederzeit, wenn sie etwas lernen oder ihr Gedächtnis auffrischen wollen.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Kosten sparen</a:t>
            </a:r>
            <a:r>
              <a:rPr b="0" i="0" lang="de-DE" sz="1600" u="none" cap="none" strike="noStrike">
                <a:solidFill>
                  <a:srgbClr val="004993"/>
                </a:solidFill>
                <a:latin typeface="Open Sans"/>
                <a:ea typeface="Open Sans"/>
                <a:cs typeface="Open Sans"/>
                <a:sym typeface="Open Sans"/>
              </a:rPr>
              <a:t>: Hohe Preise können Lernende dazu verleiten, ältere Versionen von Publikationen zu verwenden; mit OER ist das kein Problem.</a:t>
            </a:r>
            <a:endParaRPr b="0" i="0" sz="16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45" name="Google Shape;145;p5"/>
          <p:cNvSpPr txBox="1"/>
          <p:nvPr/>
        </p:nvSpPr>
        <p:spPr>
          <a:xfrm>
            <a:off x="2357725" y="459425"/>
            <a:ext cx="4629300" cy="147729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146" name="Google Shape;146;p5"/>
          <p:cNvSpPr txBox="1"/>
          <p:nvPr/>
        </p:nvSpPr>
        <p:spPr>
          <a:xfrm>
            <a:off x="493200" y="4124600"/>
            <a:ext cx="5427300" cy="561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a:t>
            </a:r>
            <a:r>
              <a:rPr b="1" i="0" lang="de-DE" sz="1800" u="none" cap="none" strike="noStrike">
                <a:solidFill>
                  <a:srgbClr val="FFDE59"/>
                </a:solidFill>
                <a:latin typeface="Open Sans"/>
                <a:ea typeface="Open Sans"/>
                <a:cs typeface="Open Sans"/>
                <a:sym typeface="Open Sans"/>
              </a:rPr>
              <a:t>Lernende</a:t>
            </a:r>
            <a:endParaRPr b="1" i="0" sz="1800" u="none" cap="none" strike="noStrike">
              <a:solidFill>
                <a:srgbClr val="FFDE59"/>
              </a:solidFill>
              <a:latin typeface="Open Sans"/>
              <a:ea typeface="Open Sans"/>
              <a:cs typeface="Open Sans"/>
              <a:sym typeface="Open Sans"/>
            </a:endParaRPr>
          </a:p>
          <a:p>
            <a:pPr indent="0" lvl="0" marL="0" marR="0" rtl="0" algn="l">
              <a:lnSpc>
                <a:spcPct val="114999"/>
              </a:lnSpc>
              <a:spcBef>
                <a:spcPts val="100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Lernmöglichkeiten verbessern:</a:t>
            </a:r>
            <a:r>
              <a:rPr b="0" i="0" lang="de-DE" sz="1600" u="none" cap="none" strike="noStrike">
                <a:solidFill>
                  <a:srgbClr val="004993"/>
                </a:solidFill>
                <a:latin typeface="Open Sans"/>
                <a:ea typeface="Open Sans"/>
                <a:cs typeface="Open Sans"/>
                <a:sym typeface="Open Sans"/>
              </a:rPr>
              <a:t> Lernende, die OER nutzen, schneiden genauso gut oder besser ab als diejenigen, die herkömmliche Materialien verwenden (http://openedgroup.org/review).</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Vorbereitung ermöglich: </a:t>
            </a:r>
            <a:r>
              <a:rPr b="0" i="0" lang="de-DE" sz="1600" u="none" cap="none" strike="noStrike">
                <a:solidFill>
                  <a:srgbClr val="004993"/>
                </a:solidFill>
                <a:latin typeface="Open Sans"/>
                <a:ea typeface="Open Sans"/>
                <a:cs typeface="Open Sans"/>
                <a:sym typeface="Open Sans"/>
              </a:rPr>
              <a:t>OER können von Beginn der Kurse an zur Verfügung stehen, was bedeutet, dass die Lernenden sofort mit ihnen arbeiten können.</a:t>
            </a:r>
            <a:endParaRPr b="0" i="0" sz="16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Qualität verbessern: </a:t>
            </a:r>
            <a:r>
              <a:rPr b="0" i="0" lang="de-DE" sz="1600" u="none" cap="none" strike="noStrike">
                <a:solidFill>
                  <a:srgbClr val="004993"/>
                </a:solidFill>
                <a:latin typeface="Open Sans"/>
                <a:ea typeface="Open Sans"/>
                <a:cs typeface="Open Sans"/>
                <a:sym typeface="Open Sans"/>
              </a:rPr>
              <a:t>OER ermöglichen eine Verbesserung der Qualität und kontinuierliche Aktualisierungen sowie eine rasche Verbreitung, So sind die enthaltenen Informationen auf dem neuesten Stand.</a:t>
            </a:r>
            <a:endParaRPr b="0" i="0" sz="16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Offene Praktiken belohnen</a:t>
            </a:r>
            <a:r>
              <a:rPr b="0" i="0" lang="de-DE" sz="1600" u="none" cap="none" strike="noStrike">
                <a:solidFill>
                  <a:srgbClr val="004993"/>
                </a:solidFill>
                <a:latin typeface="Open Sans"/>
                <a:ea typeface="Open Sans"/>
                <a:cs typeface="Open Sans"/>
                <a:sym typeface="Open Sans"/>
              </a:rPr>
              <a:t>: Studierende können als Teil des Autorenteams anerkannt und für ihre Arbeit und Fähigkeiten gewürdigt werden.</a:t>
            </a:r>
            <a:endParaRPr b="1" i="0" sz="1600" u="none" cap="none" strike="noStrike">
              <a:solidFill>
                <a:srgbClr val="004993"/>
              </a:solidFill>
              <a:latin typeface="Open Sans"/>
              <a:ea typeface="Open Sans"/>
              <a:cs typeface="Open Sans"/>
              <a:sym typeface="Open Sans"/>
            </a:endParaRPr>
          </a:p>
        </p:txBody>
      </p:sp>
      <p:sp>
        <p:nvSpPr>
          <p:cNvPr id="147" name="Google Shape;147;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5" name="Google Shape;155;p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6" name="Google Shape;156;p6"/>
          <p:cNvPicPr preferRelativeResize="0"/>
          <p:nvPr/>
        </p:nvPicPr>
        <p:blipFill rotWithShape="1">
          <a:blip r:embed="rId4">
            <a:alphaModFix/>
          </a:blip>
          <a:srcRect b="0" l="0" r="0" t="0"/>
          <a:stretch/>
        </p:blipFill>
        <p:spPr>
          <a:xfrm>
            <a:off x="569400" y="562956"/>
            <a:ext cx="1517901" cy="1152337"/>
          </a:xfrm>
          <a:prstGeom prst="rect">
            <a:avLst/>
          </a:prstGeom>
          <a:noFill/>
          <a:ln>
            <a:noFill/>
          </a:ln>
        </p:spPr>
      </p:pic>
      <p:sp>
        <p:nvSpPr>
          <p:cNvPr id="157" name="Google Shape;157;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58" name="Google Shape;158;p6"/>
          <p:cNvSpPr txBox="1"/>
          <p:nvPr/>
        </p:nvSpPr>
        <p:spPr>
          <a:xfrm>
            <a:off x="2357725" y="459425"/>
            <a:ext cx="4629300" cy="147729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sp>
        <p:nvSpPr>
          <p:cNvPr id="159" name="Google Shape;159;p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1" name="Google Shape;161;p6"/>
          <p:cNvSpPr txBox="1"/>
          <p:nvPr/>
        </p:nvSpPr>
        <p:spPr>
          <a:xfrm>
            <a:off x="493200" y="4259950"/>
            <a:ext cx="5529000" cy="432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a:t>
            </a:r>
            <a:r>
              <a:rPr b="1" i="0" lang="de-DE" sz="1800" u="none" cap="none" strike="noStrike">
                <a:solidFill>
                  <a:srgbClr val="FFDE59"/>
                </a:solidFill>
                <a:latin typeface="Open Sans"/>
                <a:ea typeface="Open Sans"/>
                <a:cs typeface="Open Sans"/>
                <a:sym typeface="Open Sans"/>
              </a:rPr>
              <a:t>Lernende</a:t>
            </a:r>
            <a:endParaRPr b="0" i="0" sz="14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(Mehr als nur) freier Zugang</a:t>
            </a:r>
            <a:r>
              <a:rPr b="0" i="0" lang="de-DE" sz="1500" u="none" cap="none" strike="noStrike">
                <a:solidFill>
                  <a:srgbClr val="004993"/>
                </a:solidFill>
                <a:latin typeface="Open Sans"/>
                <a:ea typeface="Open Sans"/>
                <a:cs typeface="Open Sans"/>
                <a:sym typeface="Open Sans"/>
              </a:rPr>
              <a:t>: OER = kostenlos + Erlaubnis.</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Bessere Bildung = bessere Zukunft:</a:t>
            </a:r>
            <a:r>
              <a:rPr b="0" i="0" lang="de-DE" sz="1500" u="none" cap="none" strike="noStrike">
                <a:solidFill>
                  <a:srgbClr val="004993"/>
                </a:solidFill>
                <a:latin typeface="Open Sans"/>
                <a:ea typeface="Open Sans"/>
                <a:cs typeface="Open Sans"/>
                <a:sym typeface="Open Sans"/>
              </a:rPr>
              <a:t> SDG 4: "hochwertige, inklusive und chancengerechte Bildung für Menschen weltweit und ein Leben lang".</a:t>
            </a:r>
            <a:endParaRPr b="0" i="0" sz="15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Besseres Verständnis: </a:t>
            </a:r>
            <a:r>
              <a:rPr b="0" i="0" lang="de-DE" sz="1500" u="none" cap="none" strike="noStrike">
                <a:solidFill>
                  <a:srgbClr val="004993"/>
                </a:solidFill>
                <a:latin typeface="Open Sans"/>
                <a:ea typeface="Open Sans"/>
                <a:cs typeface="Open Sans"/>
                <a:sym typeface="Open Sans"/>
              </a:rPr>
              <a:t>Die Lernenden sind in der Lage, Konzepte/Ideen unter Verwendung verschiedener Ressourcen zu wiederholen (d.h. das gleiche Konzept zu adaptieren).</a:t>
            </a:r>
            <a:endParaRPr b="0" i="0" sz="13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DE" sz="1500" u="none" cap="none" strike="noStrike">
                <a:solidFill>
                  <a:srgbClr val="004993"/>
                </a:solidFill>
                <a:latin typeface="Open Sans"/>
                <a:ea typeface="Open Sans"/>
                <a:cs typeface="Open Sans"/>
                <a:sym typeface="Open Sans"/>
              </a:rPr>
              <a:t>Co-kreieren:</a:t>
            </a:r>
            <a:r>
              <a:rPr b="0" i="0" lang="de-DE" sz="1500" u="none" cap="none" strike="noStrike">
                <a:solidFill>
                  <a:srgbClr val="004993"/>
                </a:solidFill>
                <a:latin typeface="Open Sans"/>
                <a:ea typeface="Open Sans"/>
                <a:cs typeface="Open Sans"/>
                <a:sym typeface="Open Sans"/>
              </a:rPr>
              <a:t> OER geben Lernenden die Möglichkeit, gleichberechtigte Partner in der Erstellung von Lehrmitteln zu werden.</a:t>
            </a:r>
            <a:endParaRPr b="1" i="0" sz="19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2078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72" name="Google Shape;172;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pic>
        <p:nvPicPr>
          <p:cNvPr id="173" name="Google Shape;173;p7"/>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4" name="Google Shape;174;p7"/>
          <p:cNvSpPr txBox="1"/>
          <p:nvPr/>
        </p:nvSpPr>
        <p:spPr>
          <a:xfrm>
            <a:off x="1851300" y="4586200"/>
            <a:ext cx="5404800" cy="457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Veränderungen zulassen</a:t>
            </a:r>
            <a:r>
              <a:rPr b="0" i="0" lang="de-DE" sz="1500" u="none" cap="none" strike="noStrike">
                <a:solidFill>
                  <a:srgbClr val="004993"/>
                </a:solidFill>
                <a:latin typeface="Open Sans"/>
                <a:ea typeface="Open Sans"/>
                <a:cs typeface="Open Sans"/>
                <a:sym typeface="Open Sans"/>
              </a:rPr>
              <a:t>: Lehrende können OER anpassen und so die beste Mischung aus Kursmaterialien für jede Lernerfahrung erstellen.</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DE" sz="1500" u="none" cap="none" strike="noStrike">
                <a:solidFill>
                  <a:srgbClr val="004993"/>
                </a:solidFill>
                <a:latin typeface="Open Sans"/>
                <a:ea typeface="Open Sans"/>
                <a:cs typeface="Open Sans"/>
                <a:sym typeface="Open Sans"/>
              </a:rPr>
              <a:t>Offene Pädagogik</a:t>
            </a:r>
            <a:r>
              <a:rPr b="0" i="0" lang="de-DE" sz="1500" u="none" cap="none" strike="noStrike">
                <a:solidFill>
                  <a:srgbClr val="004993"/>
                </a:solidFill>
                <a:latin typeface="Open Sans"/>
                <a:ea typeface="Open Sans"/>
                <a:cs typeface="Open Sans"/>
                <a:sym typeface="Open Sans"/>
              </a:rPr>
              <a:t>: Mit OER sind die Lernenden stark in den Bildungsprozess und in die Erstellung von Lernmaterialien eingebunden.</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Reputation</a:t>
            </a:r>
            <a:r>
              <a:rPr b="0" i="0" lang="de-DE" sz="1500" u="none" cap="none" strike="noStrike">
                <a:solidFill>
                  <a:srgbClr val="004993"/>
                </a:solidFill>
                <a:latin typeface="Open Sans"/>
                <a:ea typeface="Open Sans"/>
                <a:cs typeface="Open Sans"/>
                <a:sym typeface="Open Sans"/>
              </a:rPr>
              <a:t>: Qualitativ hochwertige OER erhöhen das Ansehen der Lehrenden auf lokaler und globaler Ebene und bieten gleichzeitig neue Möglichkeiten der Zusammenarbeit mit Kolleg/innen weltweit.</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DE" sz="1500" u="none" cap="none" strike="noStrike">
                <a:solidFill>
                  <a:srgbClr val="004993"/>
                </a:solidFill>
                <a:latin typeface="Open Sans"/>
                <a:ea typeface="Open Sans"/>
                <a:cs typeface="Open Sans"/>
                <a:sym typeface="Open Sans"/>
              </a:rPr>
              <a:t>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Arbeitsbelastung verringern</a:t>
            </a:r>
            <a:r>
              <a:rPr b="0" i="0" lang="de-DE" sz="1500" u="none" cap="none" strike="noStrike">
                <a:solidFill>
                  <a:srgbClr val="004993"/>
                </a:solidFill>
                <a:latin typeface="Open Sans"/>
                <a:ea typeface="Open Sans"/>
                <a:cs typeface="Open Sans"/>
                <a:sym typeface="Open Sans"/>
              </a:rPr>
              <a:t>: Die Lehrkräfte müssen das Rad nicht jedes Mal neu erfinden, sondern können Vorhandenes wiederverwenden.</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500" u="none" cap="none" strike="noStrike">
                <a:solidFill>
                  <a:srgbClr val="004993"/>
                </a:solidFill>
                <a:latin typeface="Open Sans"/>
                <a:ea typeface="Open Sans"/>
                <a:cs typeface="Open Sans"/>
                <a:sym typeface="Open Sans"/>
              </a:rPr>
              <a:t>Inspirieren</a:t>
            </a:r>
            <a:r>
              <a:rPr b="0" i="0" lang="de-DE" sz="1500" u="none" cap="none" strike="noStrike">
                <a:solidFill>
                  <a:srgbClr val="004993"/>
                </a:solidFill>
                <a:latin typeface="Open Sans"/>
                <a:ea typeface="Open Sans"/>
                <a:cs typeface="Open Sans"/>
                <a:sym typeface="Open Sans"/>
              </a:rPr>
              <a:t>: OER sind eine Möglichkeit, auf neue Ideen zu kommen.</a:t>
            </a:r>
            <a:endParaRPr b="1" i="0" sz="1500" u="none" cap="none" strike="noStrike">
              <a:solidFill>
                <a:srgbClr val="004993"/>
              </a:solidFill>
              <a:latin typeface="Open Sans"/>
              <a:ea typeface="Open Sans"/>
              <a:cs typeface="Open Sans"/>
              <a:sym typeface="Open Sans"/>
            </a:endParaRPr>
          </a:p>
        </p:txBody>
      </p:sp>
      <p:sp>
        <p:nvSpPr>
          <p:cNvPr id="175" name="Google Shape;175;p7"/>
          <p:cNvSpPr txBox="1"/>
          <p:nvPr/>
        </p:nvSpPr>
        <p:spPr>
          <a:xfrm>
            <a:off x="1851300" y="4057475"/>
            <a:ext cx="53061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Lehrende</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76" name="Google Shape;176;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2078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189" name="Google Shape;189;p8"/>
          <p:cNvSpPr txBox="1"/>
          <p:nvPr/>
        </p:nvSpPr>
        <p:spPr>
          <a:xfrm>
            <a:off x="1815500" y="4597950"/>
            <a:ext cx="5404800" cy="486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Aktive Ansätze fördern</a:t>
            </a:r>
            <a:r>
              <a:rPr b="0" i="0" lang="de-DE" sz="1600" u="none" cap="none" strike="noStrike">
                <a:solidFill>
                  <a:srgbClr val="004993"/>
                </a:solidFill>
                <a:latin typeface="Open Sans"/>
                <a:ea typeface="Open Sans"/>
                <a:cs typeface="Open Sans"/>
                <a:sym typeface="Open Sans"/>
              </a:rPr>
              <a:t>: Lehrende können verschiedene praktische Strategien entwickeln, um das Lernen durch Handeln auf der Grundlage von neu gemischten/angepassten OER zu unterstützen.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Zusammenarbeit fördern: </a:t>
            </a:r>
            <a:r>
              <a:rPr b="0" i="0" lang="de-DE" sz="1600" u="none" cap="none" strike="noStrike">
                <a:solidFill>
                  <a:srgbClr val="004993"/>
                </a:solidFill>
                <a:latin typeface="Open Sans"/>
                <a:ea typeface="Open Sans"/>
                <a:cs typeface="Open Sans"/>
                <a:sym typeface="Open Sans"/>
              </a:rPr>
              <a:t>Peer-to-Peer-Feedback, Zusammenarbeit von Lernenden und die Beteiligung von Expert/innen bereichern den Lehr-Lernprozess. Sie werden durch den Prozess der offenen Lizenzierung unterstützt.</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Innovation</a:t>
            </a:r>
            <a:r>
              <a:rPr b="0" i="0" lang="de-DE" sz="1600" u="none" cap="none" strike="noStrike">
                <a:solidFill>
                  <a:srgbClr val="004993"/>
                </a:solidFill>
                <a:latin typeface="Open Sans"/>
                <a:ea typeface="Open Sans"/>
                <a:cs typeface="Open Sans"/>
                <a:sym typeface="Open Sans"/>
              </a:rPr>
              <a:t>: OER bieten die Möglichkeit, die Qualität von Lehr- und Lernmaterialien zu verbessern, indem sie es anderen ermöglichen, darauf aufzubauen und konstruktives Feedback zu geben.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Erbe sicherstellen</a:t>
            </a:r>
            <a:r>
              <a:rPr b="0" i="0" lang="de-DE" sz="1600" u="none" cap="none" strike="noStrike">
                <a:solidFill>
                  <a:srgbClr val="004993"/>
                </a:solidFill>
                <a:latin typeface="Open Sans"/>
                <a:ea typeface="Open Sans"/>
                <a:cs typeface="Open Sans"/>
                <a:sym typeface="Open Sans"/>
              </a:rPr>
              <a:t>: Der durch OER angestoßene Prozess der Wiederverwendung geht auch nach der Pensionierung weiter.</a:t>
            </a:r>
            <a:endParaRPr b="1" i="0" sz="16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8286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Lehrende</a:t>
            </a:r>
            <a:endParaRPr b="0" i="0" sz="1400" u="none" cap="none" strike="noStrike">
              <a:solidFill>
                <a:srgbClr val="000000"/>
              </a:solidFill>
              <a:latin typeface="Arial"/>
              <a:ea typeface="Arial"/>
              <a:cs typeface="Arial"/>
              <a:sym typeface="Arial"/>
            </a:endParaRPr>
          </a:p>
        </p:txBody>
      </p:sp>
      <p:sp>
        <p:nvSpPr>
          <p:cNvPr id="191" name="Google Shape;191;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pic>
        <p:nvPicPr>
          <p:cNvPr id="192" name="Google Shape;192;p8"/>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3" name="Google Shape;193;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7"/>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de-DE" sz="3300" u="none" cap="none" strike="noStrike">
                <a:solidFill>
                  <a:schemeClr val="lt1"/>
                </a:solidFill>
                <a:latin typeface="Calibri"/>
                <a:ea typeface="Calibri"/>
                <a:cs typeface="Calibri"/>
                <a:sym typeface="Calibri"/>
              </a:rPr>
              <a:t>OER</a:t>
            </a:r>
            <a:br>
              <a:rPr b="1" i="0" lang="de-DE" sz="3300" u="none" cap="none" strike="noStrike">
                <a:solidFill>
                  <a:schemeClr val="lt1"/>
                </a:solidFill>
                <a:latin typeface="Calibri"/>
                <a:ea typeface="Calibri"/>
                <a:cs typeface="Calibri"/>
                <a:sym typeface="Calibri"/>
              </a:rPr>
            </a:br>
            <a:r>
              <a:rPr b="0" i="0" lang="de-DE" sz="2400" u="none" cap="none" strike="noStrike">
                <a:solidFill>
                  <a:schemeClr val="lt1"/>
                </a:solidFill>
                <a:latin typeface="Calibri"/>
                <a:ea typeface="Calibri"/>
                <a:cs typeface="Calibri"/>
                <a:sym typeface="Calibri"/>
              </a:rPr>
              <a:t>BASIC</a:t>
            </a:r>
            <a:endParaRPr b="0" i="0" sz="1400" u="none" cap="none" strike="noStrike">
              <a:solidFill>
                <a:srgbClr val="000000"/>
              </a:solidFill>
              <a:latin typeface="Arial"/>
              <a:ea typeface="Arial"/>
              <a:cs typeface="Arial"/>
              <a:sym typeface="Arial"/>
            </a:endParaRPr>
          </a:p>
        </p:txBody>
      </p:sp>
      <p:sp>
        <p:nvSpPr>
          <p:cNvPr id="205" name="Google Shape;205;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rgbClr val="004993"/>
                </a:solidFill>
                <a:latin typeface="Open Sans"/>
                <a:ea typeface="Open Sans"/>
                <a:cs typeface="Open Sans"/>
                <a:sym typeface="Open Sans"/>
              </a:rPr>
              <a:t>"Open Educational Resources (OER) </a:t>
            </a:r>
            <a:r>
              <a:rPr b="0" i="0" lang="de-DE" sz="1400" u="none" cap="none" strike="noStrike">
                <a:solidFill>
                  <a:srgbClr val="004993"/>
                </a:solidFill>
                <a:latin typeface="Open Sans"/>
                <a:ea typeface="Open Sans"/>
                <a:cs typeface="Open Sans"/>
                <a:sym typeface="Open Sans"/>
              </a:rPr>
              <a:t>sind Lern-, Lehr- und Forschungsmaterialien </a:t>
            </a:r>
            <a:r>
              <a:rPr b="1" i="0" lang="de-DE" sz="1400" u="none" cap="none" strike="noStrike">
                <a:solidFill>
                  <a:srgbClr val="004993"/>
                </a:solidFill>
                <a:latin typeface="Open Sans"/>
                <a:ea typeface="Open Sans"/>
                <a:cs typeface="Open Sans"/>
                <a:sym typeface="Open Sans"/>
              </a:rPr>
              <a:t>jeglicher Art und in jedem Medium</a:t>
            </a:r>
            <a:r>
              <a:rPr b="0" i="0" lang="de-DE" sz="1400" u="none" cap="none" strike="noStrike">
                <a:solidFill>
                  <a:srgbClr val="004993"/>
                </a:solidFill>
                <a:latin typeface="Open Sans"/>
                <a:ea typeface="Open Sans"/>
                <a:cs typeface="Open Sans"/>
                <a:sym typeface="Open Sans"/>
              </a:rPr>
              <a:t>, die unter einer </a:t>
            </a:r>
            <a:r>
              <a:rPr b="1" i="0" lang="de-DE" sz="1400" u="none" cap="none" strike="noStrike">
                <a:solidFill>
                  <a:srgbClr val="004993"/>
                </a:solidFill>
                <a:latin typeface="Open Sans"/>
                <a:ea typeface="Open Sans"/>
                <a:cs typeface="Open Sans"/>
                <a:sym typeface="Open Sans"/>
              </a:rPr>
              <a:t>offenen Lizenz </a:t>
            </a:r>
            <a:r>
              <a:rPr b="0" i="0" lang="de-DE" sz="1400" u="none" cap="none" strike="noStrike">
                <a:solidFill>
                  <a:srgbClr val="004993"/>
                </a:solidFill>
                <a:latin typeface="Open Sans"/>
                <a:ea typeface="Open Sans"/>
                <a:cs typeface="Open Sans"/>
                <a:sym typeface="Open Sans"/>
              </a:rPr>
              <a:t>stehen. Eine solche Lizenz ermöglicht den kostenlosen Zugang sowie die kostenlose Nutzung, Bearbeitung und Weiterverbreitung durch Dritte.“ </a:t>
            </a:r>
            <a:endParaRPr b="0" i="0" sz="1700" u="none" cap="none" strike="noStrike">
              <a:solidFill>
                <a:srgbClr val="000000"/>
              </a:solidFill>
              <a:latin typeface="Open Sans"/>
              <a:ea typeface="Open Sans"/>
              <a:cs typeface="Open Sans"/>
              <a:sym typeface="Open Sans"/>
            </a:endParaRPr>
          </a:p>
        </p:txBody>
      </p:sp>
      <p:pic>
        <p:nvPicPr>
          <p:cNvPr id="206" name="Google Shape;206;p9"/>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7" name="Google Shape;207;p9"/>
          <p:cNvSpPr/>
          <p:nvPr/>
        </p:nvSpPr>
        <p:spPr>
          <a:xfrm>
            <a:off x="-12078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9"/>
          <p:cNvSpPr txBox="1"/>
          <p:nvPr/>
        </p:nvSpPr>
        <p:spPr>
          <a:xfrm>
            <a:off x="1837175" y="4651675"/>
            <a:ext cx="5047500" cy="412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Auswahlmöglichkeiten</a:t>
            </a:r>
            <a:r>
              <a:rPr b="0" i="0" lang="de-DE" sz="1600" u="none" cap="none" strike="noStrike">
                <a:solidFill>
                  <a:srgbClr val="004993"/>
                </a:solidFill>
                <a:latin typeface="Open Sans"/>
                <a:ea typeface="Open Sans"/>
                <a:cs typeface="Open Sans"/>
                <a:sym typeface="Open Sans"/>
              </a:rPr>
              <a:t>: OER-Lehrbücher erweitern die Ressourcen der Lehrkräfte und können das gleiche hohe Qualitätsniveau wie herkömmliche Lehrbücher garantieren.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DE" sz="1600" u="none" cap="none" strike="noStrike">
                <a:solidFill>
                  <a:srgbClr val="004993"/>
                </a:solidFill>
                <a:latin typeface="Open Sans"/>
                <a:ea typeface="Open Sans"/>
                <a:cs typeface="Open Sans"/>
                <a:sym typeface="Open Sans"/>
              </a:rPr>
              <a:t>Akademische Freiheit</a:t>
            </a:r>
            <a:r>
              <a:rPr b="0" i="0" lang="de-DE" sz="1600" u="none" cap="none" strike="noStrike">
                <a:solidFill>
                  <a:srgbClr val="004993"/>
                </a:solidFill>
                <a:latin typeface="Open Sans"/>
                <a:ea typeface="Open Sans"/>
                <a:cs typeface="Open Sans"/>
                <a:sym typeface="Open Sans"/>
              </a:rPr>
              <a:t>: Offene Lizenzen für OER ermöglichen es Lehrkräften, die Lernressourcen für ihre Kurse regelmäßig zu ändern und zu aktualisieren.</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DE" sz="1600" u="none" cap="none" strike="noStrike">
                <a:solidFill>
                  <a:srgbClr val="004993"/>
                </a:solidFill>
                <a:latin typeface="Open Sans"/>
                <a:ea typeface="Open Sans"/>
                <a:cs typeface="Open Sans"/>
                <a:sym typeface="Open Sans"/>
              </a:rPr>
              <a:t>Innovation und Kreativität</a:t>
            </a:r>
            <a:r>
              <a:rPr b="0" i="0" lang="de-DE" sz="1600" u="none" cap="none" strike="noStrike">
                <a:solidFill>
                  <a:srgbClr val="004993"/>
                </a:solidFill>
                <a:latin typeface="Open Sans"/>
                <a:ea typeface="Open Sans"/>
                <a:cs typeface="Open Sans"/>
                <a:sym typeface="Open Sans"/>
              </a:rPr>
              <a:t>: Die Kreativität des Lehrkörpers kann potentielle Studierende und Förderer beeindrucken. Dies wird dazu beitragen, dass sich mehr Studierende für bestimmte Kurse anmelden und die Anerkennung der einzelnen Lehrkräfte steigt.</a:t>
            </a:r>
            <a:endParaRPr b="0" i="0" sz="1600" u="none" cap="none" strike="noStrike">
              <a:solidFill>
                <a:srgbClr val="004993"/>
              </a:solidFill>
              <a:latin typeface="Arial"/>
              <a:ea typeface="Arial"/>
              <a:cs typeface="Arial"/>
              <a:sym typeface="Arial"/>
            </a:endParaRPr>
          </a:p>
        </p:txBody>
      </p:sp>
      <p:sp>
        <p:nvSpPr>
          <p:cNvPr id="209" name="Google Shape;209;p9"/>
          <p:cNvSpPr txBox="1"/>
          <p:nvPr/>
        </p:nvSpPr>
        <p:spPr>
          <a:xfrm>
            <a:off x="1823025" y="4111200"/>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chemeClr val="lt1"/>
                </a:solidFill>
                <a:latin typeface="Open Sans"/>
                <a:ea typeface="Open Sans"/>
                <a:cs typeface="Open Sans"/>
                <a:sym typeface="Open Sans"/>
              </a:rPr>
              <a:t>Vorteile für Lehrende</a:t>
            </a:r>
            <a:endParaRPr b="0" i="0" sz="1400" u="none" cap="none" strike="noStrike">
              <a:solidFill>
                <a:srgbClr val="000000"/>
              </a:solidFill>
              <a:latin typeface="Arial"/>
              <a:ea typeface="Arial"/>
              <a:cs typeface="Arial"/>
              <a:sym typeface="Arial"/>
            </a:endParaRPr>
          </a:p>
        </p:txBody>
      </p:sp>
      <p:sp>
        <p:nvSpPr>
          <p:cNvPr id="210" name="Google Shape;210;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de-DE" sz="1200" u="none" cap="none" strike="noStrike">
                <a:solidFill>
                  <a:srgbClr val="004993"/>
                </a:solidFill>
                <a:latin typeface="Open Sans"/>
                <a:ea typeface="Open Sans"/>
                <a:cs typeface="Open Sans"/>
                <a:sym typeface="Open Sans"/>
              </a:rPr>
              <a:t>Aus den UNESCO Empfehlungen zu Open Educational Resources (OER)</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de-DE" sz="1200" u="sng" cap="none" strike="noStrike">
                <a:solidFill>
                  <a:schemeClr val="hlink"/>
                </a:solidFill>
                <a:latin typeface="Open Sans"/>
                <a:ea typeface="Open Sans"/>
                <a:cs typeface="Open Sans"/>
                <a:sym typeface="Open Sans"/>
                <a:hlinkClick r:id="rId5"/>
              </a:rPr>
              <a:t>https://tinyurl.com/openedrec</a:t>
            </a:r>
            <a:r>
              <a:rPr b="0" i="0" lang="de-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0d9bad3-6dac-4e9a-89a3-89f3b8d247b2_Enabled">
    <vt:lpwstr>true</vt:lpwstr>
  </property>
  <property fmtid="{D5CDD505-2E9C-101B-9397-08002B2CF9AE}" pid="3" name="MSIP_Label_10d9bad3-6dac-4e9a-89a3-89f3b8d247b2_SetDate">
    <vt:lpwstr>2022-02-24T18:58:34Z</vt:lpwstr>
  </property>
  <property fmtid="{D5CDD505-2E9C-101B-9397-08002B2CF9AE}" pid="4" name="MSIP_Label_10d9bad3-6dac-4e9a-89a3-89f3b8d247b2_Method">
    <vt:lpwstr>Standard</vt:lpwstr>
  </property>
  <property fmtid="{D5CDD505-2E9C-101B-9397-08002B2CF9AE}" pid="5" name="MSIP_Label_10d9bad3-6dac-4e9a-89a3-89f3b8d247b2_Name">
    <vt:lpwstr>10d9bad3-6dac-4e9a-89a3-89f3b8d247b2</vt:lpwstr>
  </property>
  <property fmtid="{D5CDD505-2E9C-101B-9397-08002B2CF9AE}" pid="6" name="MSIP_Label_10d9bad3-6dac-4e9a-89a3-89f3b8d247b2_SiteId">
    <vt:lpwstr>5d1a9f9d-201f-4a10-b983-451cf65cbc1e</vt:lpwstr>
  </property>
  <property fmtid="{D5CDD505-2E9C-101B-9397-08002B2CF9AE}" pid="7" name="MSIP_Label_10d9bad3-6dac-4e9a-89a3-89f3b8d247b2_ActionId">
    <vt:lpwstr>aca61815-a065-40c5-8783-02d15a8ee9c9</vt:lpwstr>
  </property>
  <property fmtid="{D5CDD505-2E9C-101B-9397-08002B2CF9AE}" pid="8" name="MSIP_Label_10d9bad3-6dac-4e9a-89a3-89f3b8d247b2_ContentBits">
    <vt:lpwstr>0</vt:lpwstr>
  </property>
</Properties>
</file>